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69" r:id="rId6"/>
    <p:sldId id="262" r:id="rId7"/>
    <p:sldId id="265" r:id="rId8"/>
    <p:sldId id="266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35580199649944E-2"/>
          <c:y val="1.4836246628442894E-3"/>
          <c:w val="0.6962702003966772"/>
          <c:h val="0.998516375337155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4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7.9623438925729567E-3"/>
                  <c:y val="-9.89867048865680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622341597745976E-2"/>
                  <c:y val="2.02026821519973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64377182134589E-3"/>
                  <c:y val="7.97930389254738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902263136518525E-2"/>
                  <c:y val="8.81130375685534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174420639671933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19549558245806E-2"/>
                  <c:y val="-6.20240924179907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r>
                      <a:rPr lang="en-US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552743684217234E-3"/>
                  <c:y val="-6.26210674870890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3984183913839523E-2"/>
                  <c:y val="-5.6574680111992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лекарственное обеспечение</c:v>
                </c:pt>
                <c:pt idx="1">
                  <c:v>доступность медицинской помощи</c:v>
                </c:pt>
                <c:pt idx="2">
                  <c:v>оказание ВМП</c:v>
                </c:pt>
                <c:pt idx="3">
                  <c:v>кадровое обеспечение</c:v>
                </c:pt>
                <c:pt idx="4">
                  <c:v>качество медицинской помощи</c:v>
                </c:pt>
                <c:pt idx="5">
                  <c:v>вопросы этики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23</c:v>
                </c:pt>
                <c:pt idx="1">
                  <c:v>26</c:v>
                </c:pt>
                <c:pt idx="2">
                  <c:v>7</c:v>
                </c:pt>
                <c:pt idx="3">
                  <c:v>3</c:v>
                </c:pt>
                <c:pt idx="4">
                  <c:v>14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597995031517442"/>
          <c:y val="2.510562933174447E-2"/>
          <c:w val="0.21247684683486898"/>
          <c:h val="0.97425633880643037"/>
        </c:manualLayout>
      </c:layout>
      <c:overlay val="0"/>
      <c:txPr>
        <a:bodyPr/>
        <a:lstStyle/>
        <a:p>
          <a:pPr>
            <a:defRPr sz="1200" kern="1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130</a:t>
                    </a:r>
                    <a:r>
                      <a:rPr lang="ru-RU" dirty="0" smtClean="0"/>
                      <a:t> – 27%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143</a:t>
                    </a:r>
                    <a:r>
                      <a:rPr lang="ru-RU" smtClean="0"/>
                      <a:t> – 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r>
                      <a:rPr lang="ru-RU" smtClean="0"/>
                      <a:t> – 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141</a:t>
                    </a:r>
                    <a:r>
                      <a:rPr lang="ru-RU" smtClean="0"/>
                      <a:t>- 30%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кв. 2013</c:v>
                </c:pt>
                <c:pt idx="1">
                  <c:v>2 кв. 2013</c:v>
                </c:pt>
                <c:pt idx="2">
                  <c:v>3 кв. 2013</c:v>
                </c:pt>
                <c:pt idx="3">
                  <c:v>4 кв. 2013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</c:v>
                </c:pt>
                <c:pt idx="1">
                  <c:v>143</c:v>
                </c:pt>
                <c:pt idx="2">
                  <c:v>66</c:v>
                </c:pt>
                <c:pt idx="3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8869760"/>
        <c:axId val="139027200"/>
        <c:axId val="0"/>
      </c:bar3DChart>
      <c:catAx>
        <c:axId val="138869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027200"/>
        <c:crosses val="autoZero"/>
        <c:auto val="1"/>
        <c:lblAlgn val="ctr"/>
        <c:lblOffset val="100"/>
        <c:noMultiLvlLbl val="0"/>
      </c:catAx>
      <c:valAx>
        <c:axId val="139027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8869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72442181285018E-2"/>
          <c:y val="9.5969440193682462E-2"/>
          <c:w val="0.84040053298725492"/>
          <c:h val="0.711227188634858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3.9172377758335764E-2"/>
                  <c:y val="1.2023521187318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676582093904929E-3"/>
                  <c:y val="-1.52776360031303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35274741060328E-2"/>
                  <c:y val="-8.16047324303953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поликлиника</c:v>
                </c:pt>
                <c:pt idx="1">
                  <c:v>стационар</c:v>
                </c:pt>
                <c:pt idx="2">
                  <c:v>СМП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16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9932439000680467E-3"/>
                  <c:y val="7.17193383417713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130638184115875E-2"/>
                  <c:y val="-8.22183217623126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865108875279474E-2"/>
                  <c:y val="-2.66926677687528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врачи</c:v>
                </c:pt>
                <c:pt idx="1">
                  <c:v>средний МП</c:v>
                </c:pt>
                <c:pt idx="2">
                  <c:v>младший МП</c:v>
                </c:pt>
                <c:pt idx="3">
                  <c:v>регистратура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24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47584329736559"/>
          <c:y val="0.12360239000956232"/>
          <c:w val="0.71106894624283079"/>
          <c:h val="0.420416977964841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2.1604938271604937E-2"/>
                  <c:y val="-2.89721171887921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4,6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4.58725188822541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27E-2"/>
                  <c:y val="-4.82868619813202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-3.62151464859901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48148148148147E-2"/>
                  <c:y val="-3.138646028785813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излишняя поспешность вработе</c:v>
                </c:pt>
                <c:pt idx="1">
                  <c:v>недостаточное внимание к пациентам</c:v>
                </c:pt>
                <c:pt idx="2">
                  <c:v>нетактичное отношение к пациентам</c:v>
                </c:pt>
                <c:pt idx="3">
                  <c:v>недостаточно компетентен в вопросах лечения пациента</c:v>
                </c:pt>
                <c:pt idx="4">
                  <c:v>не может расположить к себе пациента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29.2</c:v>
                </c:pt>
                <c:pt idx="2">
                  <c:v>49</c:v>
                </c:pt>
                <c:pt idx="3">
                  <c:v>15.2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321216"/>
        <c:axId val="171322752"/>
        <c:axId val="0"/>
      </c:bar3DChart>
      <c:catAx>
        <c:axId val="17132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71322752"/>
        <c:crosses val="autoZero"/>
        <c:auto val="1"/>
        <c:lblAlgn val="ctr"/>
        <c:lblOffset val="100"/>
        <c:noMultiLvlLbl val="0"/>
      </c:catAx>
      <c:valAx>
        <c:axId val="171322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1321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30</c:v>
                </c:pt>
                <c:pt idx="2">
                  <c:v>13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2014 год </c:v>
                </c:pt>
              </c:strCache>
            </c:strRef>
          </c:tx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22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92056960"/>
        <c:axId val="92517120"/>
        <c:axId val="0"/>
      </c:bar3DChart>
      <c:catAx>
        <c:axId val="9205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92517120"/>
        <c:crosses val="autoZero"/>
        <c:auto val="1"/>
        <c:lblAlgn val="ctr"/>
        <c:lblOffset val="100"/>
        <c:noMultiLvlLbl val="0"/>
      </c:catAx>
      <c:valAx>
        <c:axId val="925171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0569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4E259-9561-4C33-BCB4-49FD7C8632A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C207E1-7D23-4531-B270-8D76DE87144E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Проведение служебной проверки в медицинском учреждении  по факту неэтичного взаимоотношения  (480 проверок)</a:t>
          </a:r>
          <a:endParaRPr lang="ru-RU" sz="1100" dirty="0">
            <a:solidFill>
              <a:schemeClr val="tx1"/>
            </a:solidFill>
          </a:endParaRPr>
        </a:p>
      </dgm:t>
    </dgm:pt>
    <dgm:pt modelId="{78BCFF55-9F11-45BD-9A13-266ACFEBFB78}" type="parTrans" cxnId="{B6BAEA2A-83F8-4CC4-ACAB-7150CED444B2}">
      <dgm:prSet/>
      <dgm:spPr/>
      <dgm:t>
        <a:bodyPr/>
        <a:lstStyle/>
        <a:p>
          <a:endParaRPr lang="ru-RU"/>
        </a:p>
      </dgm:t>
    </dgm:pt>
    <dgm:pt modelId="{04FF2D56-AFD3-49BA-8FD6-594562D8878F}" type="sibTrans" cxnId="{B6BAEA2A-83F8-4CC4-ACAB-7150CED444B2}">
      <dgm:prSet/>
      <dgm:spPr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743630A0-316E-407C-995E-ABF349A1A40A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Материалы проверки, объяснительные сотрудников, участников конфликтной ситуации, предоставляются в Министерство в 100%</a:t>
          </a:r>
          <a:endParaRPr lang="ru-RU" sz="1100" dirty="0">
            <a:solidFill>
              <a:schemeClr val="tx1"/>
            </a:solidFill>
          </a:endParaRPr>
        </a:p>
      </dgm:t>
    </dgm:pt>
    <dgm:pt modelId="{442F6E87-B7B5-4218-B12C-4F59484D8360}" type="parTrans" cxnId="{F5D8D9C0-8B1E-42FC-8A43-C70A22377543}">
      <dgm:prSet/>
      <dgm:spPr/>
      <dgm:t>
        <a:bodyPr/>
        <a:lstStyle/>
        <a:p>
          <a:endParaRPr lang="ru-RU"/>
        </a:p>
      </dgm:t>
    </dgm:pt>
    <dgm:pt modelId="{0167B0DF-B556-4163-BA24-2FE4965982AA}" type="sibTrans" cxnId="{F5D8D9C0-8B1E-42FC-8A43-C70A22377543}">
      <dgm:prSet/>
      <dgm:spPr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7F4DF36B-9FC9-4961-B74F-A6F8BCAFE75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Проведение совещания с сотрудниками учреждения по вопросам этики и деонтологии (проведено 480 совещаний)</a:t>
          </a:r>
          <a:endParaRPr lang="ru-RU" dirty="0">
            <a:solidFill>
              <a:schemeClr val="tx1"/>
            </a:solidFill>
          </a:endParaRPr>
        </a:p>
      </dgm:t>
    </dgm:pt>
    <dgm:pt modelId="{E17217B9-178F-4250-8139-6736B96B2C56}" type="parTrans" cxnId="{69082DC5-3F97-4224-87C0-F65D927AE0FC}">
      <dgm:prSet/>
      <dgm:spPr/>
      <dgm:t>
        <a:bodyPr/>
        <a:lstStyle/>
        <a:p>
          <a:endParaRPr lang="ru-RU"/>
        </a:p>
      </dgm:t>
    </dgm:pt>
    <dgm:pt modelId="{204CA238-6F6A-4C0E-99F1-E2B290EDD95E}" type="sibTrans" cxnId="{69082DC5-3F97-4224-87C0-F65D927AE0FC}">
      <dgm:prSet/>
      <dgm:spPr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E10EBFC2-2083-4AF3-AB45-7EFCF2A34D3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Применение мер дисциплинарного взыскания к сотрудникам, допустившим нарушения ( в 19% случаев)</a:t>
          </a:r>
          <a:endParaRPr lang="ru-RU" dirty="0">
            <a:solidFill>
              <a:schemeClr val="tx1"/>
            </a:solidFill>
          </a:endParaRPr>
        </a:p>
      </dgm:t>
    </dgm:pt>
    <dgm:pt modelId="{72ABA9EC-E1BE-4448-AE9C-5B441EAF09F9}" type="parTrans" cxnId="{4F33A8D9-860B-4D5C-B8B3-90F901F0D373}">
      <dgm:prSet/>
      <dgm:spPr/>
      <dgm:t>
        <a:bodyPr/>
        <a:lstStyle/>
        <a:p>
          <a:endParaRPr lang="ru-RU"/>
        </a:p>
      </dgm:t>
    </dgm:pt>
    <dgm:pt modelId="{FCCC8946-1A9D-4CA8-AD23-793550D7474F}" type="sibTrans" cxnId="{4F33A8D9-860B-4D5C-B8B3-90F901F0D373}">
      <dgm:prSet/>
      <dgm:spPr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E77FFAFD-0973-46E1-A899-00028309892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Ежемесячный мониторинг специалистами Министерства обращений пациентов по вопросам этики и деонтологии</a:t>
          </a:r>
          <a:endParaRPr lang="ru-RU" dirty="0">
            <a:solidFill>
              <a:schemeClr val="tx1"/>
            </a:solidFill>
          </a:endParaRPr>
        </a:p>
      </dgm:t>
    </dgm:pt>
    <dgm:pt modelId="{AF0A7CE7-C85C-474C-8685-81FB38644BC5}" type="parTrans" cxnId="{9D983F9F-ADC9-4F0C-A6B5-55F8D284627A}">
      <dgm:prSet/>
      <dgm:spPr/>
      <dgm:t>
        <a:bodyPr/>
        <a:lstStyle/>
        <a:p>
          <a:endParaRPr lang="ru-RU"/>
        </a:p>
      </dgm:t>
    </dgm:pt>
    <dgm:pt modelId="{29A70592-CE96-4CA5-B8B3-9CD9F3CBB551}" type="sibTrans" cxnId="{9D983F9F-ADC9-4F0C-A6B5-55F8D284627A}">
      <dgm:prSet/>
      <dgm:spPr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9686CEB7-C9E8-4F39-8783-3B360E229F39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 повторных обращениях применение мер дисциплинарного взыскания к руководителю учреждения (7 случаев)</a:t>
          </a:r>
          <a:endParaRPr lang="ru-RU" dirty="0">
            <a:solidFill>
              <a:schemeClr val="tx1"/>
            </a:solidFill>
          </a:endParaRPr>
        </a:p>
      </dgm:t>
    </dgm:pt>
    <dgm:pt modelId="{71870A19-F1F7-46A8-935A-A5FE4F6C2215}" type="parTrans" cxnId="{7A6AAFD6-826E-4302-A87F-B5EE302C25DA}">
      <dgm:prSet/>
      <dgm:spPr/>
      <dgm:t>
        <a:bodyPr/>
        <a:lstStyle/>
        <a:p>
          <a:endParaRPr lang="ru-RU"/>
        </a:p>
      </dgm:t>
    </dgm:pt>
    <dgm:pt modelId="{8402B27A-2DF2-4AFE-A28C-608C20F20718}" type="sibTrans" cxnId="{7A6AAFD6-826E-4302-A87F-B5EE302C25DA}">
      <dgm:prSet/>
      <dgm:spPr/>
      <dgm:t>
        <a:bodyPr/>
        <a:lstStyle/>
        <a:p>
          <a:endParaRPr lang="ru-RU"/>
        </a:p>
      </dgm:t>
    </dgm:pt>
    <dgm:pt modelId="{58C6883D-F07D-4339-AB6C-720C15CCCB02}" type="pres">
      <dgm:prSet presAssocID="{7884E259-9561-4C33-BCB4-49FD7C8632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DBF2C2-10B7-47BB-80BB-D6F4370C581D}" type="pres">
      <dgm:prSet presAssocID="{FAC207E1-7D23-4531-B270-8D76DE87144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502AC-B799-42D4-B0E5-C842243008C9}" type="pres">
      <dgm:prSet presAssocID="{04FF2D56-AFD3-49BA-8FD6-594562D8878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F00B4C8-7E4A-4410-8A62-4A15F1EEB6EF}" type="pres">
      <dgm:prSet presAssocID="{04FF2D56-AFD3-49BA-8FD6-594562D8878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D434440-8AE7-4EF5-A556-AA3D3507556B}" type="pres">
      <dgm:prSet presAssocID="{743630A0-316E-407C-995E-ABF349A1A40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B3F19-D5EF-4140-A6AA-6DF2793B5D9D}" type="pres">
      <dgm:prSet presAssocID="{0167B0DF-B556-4163-BA24-2FE4965982A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15ED359-F543-4D5C-89B7-10C58AE072A1}" type="pres">
      <dgm:prSet presAssocID="{0167B0DF-B556-4163-BA24-2FE4965982A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6BFB495-AFAB-4F1F-8A09-DEE964E1C27D}" type="pres">
      <dgm:prSet presAssocID="{7F4DF36B-9FC9-4961-B74F-A6F8BCAFE75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E58DC-A3AA-41CE-82E1-EE07F0CE771D}" type="pres">
      <dgm:prSet presAssocID="{204CA238-6F6A-4C0E-99F1-E2B290EDD95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3B82425-622E-4860-8C6D-9E4FBA8A864F}" type="pres">
      <dgm:prSet presAssocID="{204CA238-6F6A-4C0E-99F1-E2B290EDD95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0AC252F-0F4A-4BF7-B37D-A3CFEEF6526B}" type="pres">
      <dgm:prSet presAssocID="{E10EBFC2-2083-4AF3-AB45-7EFCF2A34D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6D4ED-94ED-418D-808E-4AE1F4FC2591}" type="pres">
      <dgm:prSet presAssocID="{FCCC8946-1A9D-4CA8-AD23-793550D7474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FC7C70D-42B5-4058-AC75-714540AE1A97}" type="pres">
      <dgm:prSet presAssocID="{FCCC8946-1A9D-4CA8-AD23-793550D7474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C165082-18AD-4716-8A34-B99DD8E78302}" type="pres">
      <dgm:prSet presAssocID="{E77FFAFD-0973-46E1-A899-00028309892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106E0-88C8-4D81-9CB5-1E07BE8F7189}" type="pres">
      <dgm:prSet presAssocID="{29A70592-CE96-4CA5-B8B3-9CD9F3CBB551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23CA1C9-154E-48E9-8699-202638EE3B01}" type="pres">
      <dgm:prSet presAssocID="{29A70592-CE96-4CA5-B8B3-9CD9F3CBB551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43A10EB-EFC2-4FA8-BAC9-4A88A66BB056}" type="pres">
      <dgm:prSet presAssocID="{9686CEB7-C9E8-4F39-8783-3B360E229F3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6AAFD6-826E-4302-A87F-B5EE302C25DA}" srcId="{7884E259-9561-4C33-BCB4-49FD7C8632AF}" destId="{9686CEB7-C9E8-4F39-8783-3B360E229F39}" srcOrd="5" destOrd="0" parTransId="{71870A19-F1F7-46A8-935A-A5FE4F6C2215}" sibTransId="{8402B27A-2DF2-4AFE-A28C-608C20F20718}"/>
    <dgm:cxn modelId="{48757B8C-AB13-49D9-AE39-B14FEE3E3EBF}" type="presOf" srcId="{204CA238-6F6A-4C0E-99F1-E2B290EDD95E}" destId="{B3B82425-622E-4860-8C6D-9E4FBA8A864F}" srcOrd="1" destOrd="0" presId="urn:microsoft.com/office/officeart/2005/8/layout/process5"/>
    <dgm:cxn modelId="{B17BA80E-C48A-491D-92B1-6A3483624574}" type="presOf" srcId="{FAC207E1-7D23-4531-B270-8D76DE87144E}" destId="{18DBF2C2-10B7-47BB-80BB-D6F4370C581D}" srcOrd="0" destOrd="0" presId="urn:microsoft.com/office/officeart/2005/8/layout/process5"/>
    <dgm:cxn modelId="{82B62531-5C81-4A1B-BE4A-D6265453277F}" type="presOf" srcId="{7884E259-9561-4C33-BCB4-49FD7C8632AF}" destId="{58C6883D-F07D-4339-AB6C-720C15CCCB02}" srcOrd="0" destOrd="0" presId="urn:microsoft.com/office/officeart/2005/8/layout/process5"/>
    <dgm:cxn modelId="{90D8C7B3-42E8-4944-AA49-75CC9FCDC5AB}" type="presOf" srcId="{FCCC8946-1A9D-4CA8-AD23-793550D7474F}" destId="{1E56D4ED-94ED-418D-808E-4AE1F4FC2591}" srcOrd="0" destOrd="0" presId="urn:microsoft.com/office/officeart/2005/8/layout/process5"/>
    <dgm:cxn modelId="{19DE02E5-7C00-46AF-B160-440C89448C48}" type="presOf" srcId="{7F4DF36B-9FC9-4961-B74F-A6F8BCAFE752}" destId="{56BFB495-AFAB-4F1F-8A09-DEE964E1C27D}" srcOrd="0" destOrd="0" presId="urn:microsoft.com/office/officeart/2005/8/layout/process5"/>
    <dgm:cxn modelId="{CE52D652-7462-4633-8693-E36C62C75703}" type="presOf" srcId="{0167B0DF-B556-4163-BA24-2FE4965982AA}" destId="{B15ED359-F543-4D5C-89B7-10C58AE072A1}" srcOrd="1" destOrd="0" presId="urn:microsoft.com/office/officeart/2005/8/layout/process5"/>
    <dgm:cxn modelId="{63A22FCE-8EF0-4D4F-91E1-AFFCC15FDE0C}" type="presOf" srcId="{0167B0DF-B556-4163-BA24-2FE4965982AA}" destId="{967B3F19-D5EF-4140-A6AA-6DF2793B5D9D}" srcOrd="0" destOrd="0" presId="urn:microsoft.com/office/officeart/2005/8/layout/process5"/>
    <dgm:cxn modelId="{4F33A8D9-860B-4D5C-B8B3-90F901F0D373}" srcId="{7884E259-9561-4C33-BCB4-49FD7C8632AF}" destId="{E10EBFC2-2083-4AF3-AB45-7EFCF2A34D38}" srcOrd="3" destOrd="0" parTransId="{72ABA9EC-E1BE-4448-AE9C-5B441EAF09F9}" sibTransId="{FCCC8946-1A9D-4CA8-AD23-793550D7474F}"/>
    <dgm:cxn modelId="{F8144A2D-1203-48CF-AEAC-AD4E0517457A}" type="presOf" srcId="{FCCC8946-1A9D-4CA8-AD23-793550D7474F}" destId="{AFC7C70D-42B5-4058-AC75-714540AE1A97}" srcOrd="1" destOrd="0" presId="urn:microsoft.com/office/officeart/2005/8/layout/process5"/>
    <dgm:cxn modelId="{66C445B9-D7C7-4F25-B78A-751DE371A8E9}" type="presOf" srcId="{E10EBFC2-2083-4AF3-AB45-7EFCF2A34D38}" destId="{40AC252F-0F4A-4BF7-B37D-A3CFEEF6526B}" srcOrd="0" destOrd="0" presId="urn:microsoft.com/office/officeart/2005/8/layout/process5"/>
    <dgm:cxn modelId="{560BEB90-A81F-49B2-9CE6-AEC8F59F132A}" type="presOf" srcId="{29A70592-CE96-4CA5-B8B3-9CD9F3CBB551}" destId="{323CA1C9-154E-48E9-8699-202638EE3B01}" srcOrd="1" destOrd="0" presId="urn:microsoft.com/office/officeart/2005/8/layout/process5"/>
    <dgm:cxn modelId="{C6BDBBBE-020F-4FE8-B711-EBC785425D48}" type="presOf" srcId="{204CA238-6F6A-4C0E-99F1-E2B290EDD95E}" destId="{8F3E58DC-A3AA-41CE-82E1-EE07F0CE771D}" srcOrd="0" destOrd="0" presId="urn:microsoft.com/office/officeart/2005/8/layout/process5"/>
    <dgm:cxn modelId="{A13AB10D-50BB-489D-9CF0-B954D9A1D3B4}" type="presOf" srcId="{04FF2D56-AFD3-49BA-8FD6-594562D8878F}" destId="{B1C502AC-B799-42D4-B0E5-C842243008C9}" srcOrd="0" destOrd="0" presId="urn:microsoft.com/office/officeart/2005/8/layout/process5"/>
    <dgm:cxn modelId="{B6BAEA2A-83F8-4CC4-ACAB-7150CED444B2}" srcId="{7884E259-9561-4C33-BCB4-49FD7C8632AF}" destId="{FAC207E1-7D23-4531-B270-8D76DE87144E}" srcOrd="0" destOrd="0" parTransId="{78BCFF55-9F11-45BD-9A13-266ACFEBFB78}" sibTransId="{04FF2D56-AFD3-49BA-8FD6-594562D8878F}"/>
    <dgm:cxn modelId="{9D983F9F-ADC9-4F0C-A6B5-55F8D284627A}" srcId="{7884E259-9561-4C33-BCB4-49FD7C8632AF}" destId="{E77FFAFD-0973-46E1-A899-000283098923}" srcOrd="4" destOrd="0" parTransId="{AF0A7CE7-C85C-474C-8685-81FB38644BC5}" sibTransId="{29A70592-CE96-4CA5-B8B3-9CD9F3CBB551}"/>
    <dgm:cxn modelId="{69082DC5-3F97-4224-87C0-F65D927AE0FC}" srcId="{7884E259-9561-4C33-BCB4-49FD7C8632AF}" destId="{7F4DF36B-9FC9-4961-B74F-A6F8BCAFE752}" srcOrd="2" destOrd="0" parTransId="{E17217B9-178F-4250-8139-6736B96B2C56}" sibTransId="{204CA238-6F6A-4C0E-99F1-E2B290EDD95E}"/>
    <dgm:cxn modelId="{DF0BFA24-4007-4AE7-A668-5DD30779DC28}" type="presOf" srcId="{04FF2D56-AFD3-49BA-8FD6-594562D8878F}" destId="{DF00B4C8-7E4A-4410-8A62-4A15F1EEB6EF}" srcOrd="1" destOrd="0" presId="urn:microsoft.com/office/officeart/2005/8/layout/process5"/>
    <dgm:cxn modelId="{438D2A84-3132-49AC-837D-FE8CC4C652E6}" type="presOf" srcId="{9686CEB7-C9E8-4F39-8783-3B360E229F39}" destId="{943A10EB-EFC2-4FA8-BAC9-4A88A66BB056}" srcOrd="0" destOrd="0" presId="urn:microsoft.com/office/officeart/2005/8/layout/process5"/>
    <dgm:cxn modelId="{94666BD1-6DC6-4763-B22C-6C308EA5F545}" type="presOf" srcId="{E77FFAFD-0973-46E1-A899-000283098923}" destId="{7C165082-18AD-4716-8A34-B99DD8E78302}" srcOrd="0" destOrd="0" presId="urn:microsoft.com/office/officeart/2005/8/layout/process5"/>
    <dgm:cxn modelId="{F5D8D9C0-8B1E-42FC-8A43-C70A22377543}" srcId="{7884E259-9561-4C33-BCB4-49FD7C8632AF}" destId="{743630A0-316E-407C-995E-ABF349A1A40A}" srcOrd="1" destOrd="0" parTransId="{442F6E87-B7B5-4218-B12C-4F59484D8360}" sibTransId="{0167B0DF-B556-4163-BA24-2FE4965982AA}"/>
    <dgm:cxn modelId="{3B6930E7-47FF-475B-AFA9-59B8810BC3E7}" type="presOf" srcId="{29A70592-CE96-4CA5-B8B3-9CD9F3CBB551}" destId="{67B106E0-88C8-4D81-9CB5-1E07BE8F7189}" srcOrd="0" destOrd="0" presId="urn:microsoft.com/office/officeart/2005/8/layout/process5"/>
    <dgm:cxn modelId="{D5D950DD-C09F-4D85-AD11-C89CEF4F34F9}" type="presOf" srcId="{743630A0-316E-407C-995E-ABF349A1A40A}" destId="{0D434440-8AE7-4EF5-A556-AA3D3507556B}" srcOrd="0" destOrd="0" presId="urn:microsoft.com/office/officeart/2005/8/layout/process5"/>
    <dgm:cxn modelId="{B3557619-701F-42CA-95FC-2F41A8D0A30F}" type="presParOf" srcId="{58C6883D-F07D-4339-AB6C-720C15CCCB02}" destId="{18DBF2C2-10B7-47BB-80BB-D6F4370C581D}" srcOrd="0" destOrd="0" presId="urn:microsoft.com/office/officeart/2005/8/layout/process5"/>
    <dgm:cxn modelId="{0EE02687-130D-40F8-AF79-E27DD95DD172}" type="presParOf" srcId="{58C6883D-F07D-4339-AB6C-720C15CCCB02}" destId="{B1C502AC-B799-42D4-B0E5-C842243008C9}" srcOrd="1" destOrd="0" presId="urn:microsoft.com/office/officeart/2005/8/layout/process5"/>
    <dgm:cxn modelId="{979106C3-979F-4F00-8414-C261C5B00539}" type="presParOf" srcId="{B1C502AC-B799-42D4-B0E5-C842243008C9}" destId="{DF00B4C8-7E4A-4410-8A62-4A15F1EEB6EF}" srcOrd="0" destOrd="0" presId="urn:microsoft.com/office/officeart/2005/8/layout/process5"/>
    <dgm:cxn modelId="{F9358964-DDDB-40D7-A167-14119EF5B5F6}" type="presParOf" srcId="{58C6883D-F07D-4339-AB6C-720C15CCCB02}" destId="{0D434440-8AE7-4EF5-A556-AA3D3507556B}" srcOrd="2" destOrd="0" presId="urn:microsoft.com/office/officeart/2005/8/layout/process5"/>
    <dgm:cxn modelId="{D2C36CDD-0DDA-4E51-9019-2626FF90D5EB}" type="presParOf" srcId="{58C6883D-F07D-4339-AB6C-720C15CCCB02}" destId="{967B3F19-D5EF-4140-A6AA-6DF2793B5D9D}" srcOrd="3" destOrd="0" presId="urn:microsoft.com/office/officeart/2005/8/layout/process5"/>
    <dgm:cxn modelId="{96744857-F662-482F-8468-012C352C20BB}" type="presParOf" srcId="{967B3F19-D5EF-4140-A6AA-6DF2793B5D9D}" destId="{B15ED359-F543-4D5C-89B7-10C58AE072A1}" srcOrd="0" destOrd="0" presId="urn:microsoft.com/office/officeart/2005/8/layout/process5"/>
    <dgm:cxn modelId="{D6A7287D-0E6A-42EE-BC6D-CBE70DB770C0}" type="presParOf" srcId="{58C6883D-F07D-4339-AB6C-720C15CCCB02}" destId="{56BFB495-AFAB-4F1F-8A09-DEE964E1C27D}" srcOrd="4" destOrd="0" presId="urn:microsoft.com/office/officeart/2005/8/layout/process5"/>
    <dgm:cxn modelId="{CED16189-B5FF-4797-9560-1D0EB10B9412}" type="presParOf" srcId="{58C6883D-F07D-4339-AB6C-720C15CCCB02}" destId="{8F3E58DC-A3AA-41CE-82E1-EE07F0CE771D}" srcOrd="5" destOrd="0" presId="urn:microsoft.com/office/officeart/2005/8/layout/process5"/>
    <dgm:cxn modelId="{C6880173-B2DB-4D8A-8D4C-1A39E8CF2613}" type="presParOf" srcId="{8F3E58DC-A3AA-41CE-82E1-EE07F0CE771D}" destId="{B3B82425-622E-4860-8C6D-9E4FBA8A864F}" srcOrd="0" destOrd="0" presId="urn:microsoft.com/office/officeart/2005/8/layout/process5"/>
    <dgm:cxn modelId="{B73FA64D-9DD3-4127-B78D-D8760A9EAC0A}" type="presParOf" srcId="{58C6883D-F07D-4339-AB6C-720C15CCCB02}" destId="{40AC252F-0F4A-4BF7-B37D-A3CFEEF6526B}" srcOrd="6" destOrd="0" presId="urn:microsoft.com/office/officeart/2005/8/layout/process5"/>
    <dgm:cxn modelId="{1E122AB3-0C1F-4C3F-BD21-006E3CCFEF1A}" type="presParOf" srcId="{58C6883D-F07D-4339-AB6C-720C15CCCB02}" destId="{1E56D4ED-94ED-418D-808E-4AE1F4FC2591}" srcOrd="7" destOrd="0" presId="urn:microsoft.com/office/officeart/2005/8/layout/process5"/>
    <dgm:cxn modelId="{E696DBDE-DCD1-43CC-8EDE-D092A89A34CD}" type="presParOf" srcId="{1E56D4ED-94ED-418D-808E-4AE1F4FC2591}" destId="{AFC7C70D-42B5-4058-AC75-714540AE1A97}" srcOrd="0" destOrd="0" presId="urn:microsoft.com/office/officeart/2005/8/layout/process5"/>
    <dgm:cxn modelId="{FB460606-91E1-44D6-87E4-F9D2438ACDC4}" type="presParOf" srcId="{58C6883D-F07D-4339-AB6C-720C15CCCB02}" destId="{7C165082-18AD-4716-8A34-B99DD8E78302}" srcOrd="8" destOrd="0" presId="urn:microsoft.com/office/officeart/2005/8/layout/process5"/>
    <dgm:cxn modelId="{3ED247ED-59E8-4FD4-BCFD-E3BBCAB44E52}" type="presParOf" srcId="{58C6883D-F07D-4339-AB6C-720C15CCCB02}" destId="{67B106E0-88C8-4D81-9CB5-1E07BE8F7189}" srcOrd="9" destOrd="0" presId="urn:microsoft.com/office/officeart/2005/8/layout/process5"/>
    <dgm:cxn modelId="{D1D4595F-0D65-426D-8E3E-443E503B3A22}" type="presParOf" srcId="{67B106E0-88C8-4D81-9CB5-1E07BE8F7189}" destId="{323CA1C9-154E-48E9-8699-202638EE3B01}" srcOrd="0" destOrd="0" presId="urn:microsoft.com/office/officeart/2005/8/layout/process5"/>
    <dgm:cxn modelId="{DD21FC9F-2F90-4266-9C2A-5115C9B95CC4}" type="presParOf" srcId="{58C6883D-F07D-4339-AB6C-720C15CCCB02}" destId="{943A10EB-EFC2-4FA8-BAC9-4A88A66BB05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BF2C2-10B7-47BB-80BB-D6F4370C581D}">
      <dsp:nvSpPr>
        <dsp:cNvPr id="0" name=""/>
        <dsp:cNvSpPr/>
      </dsp:nvSpPr>
      <dsp:spPr>
        <a:xfrm>
          <a:off x="7233" y="68458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Проведение служебной проверки в медицинском учреждении  по факту неэтичного взаимоотношения  (480 проверок)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5225" y="722581"/>
        <a:ext cx="2085893" cy="1221142"/>
      </dsp:txXfrm>
    </dsp:sp>
    <dsp:sp modelId="{B1C502AC-B799-42D4-B0E5-C842243008C9}">
      <dsp:nvSpPr>
        <dsp:cNvPr id="0" name=""/>
        <dsp:cNvSpPr/>
      </dsp:nvSpPr>
      <dsp:spPr>
        <a:xfrm>
          <a:off x="2359355" y="106507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359355" y="1172308"/>
        <a:ext cx="320822" cy="321687"/>
      </dsp:txXfrm>
    </dsp:sp>
    <dsp:sp modelId="{0D434440-8AE7-4EF5-A556-AA3D3507556B}">
      <dsp:nvSpPr>
        <dsp:cNvPr id="0" name=""/>
        <dsp:cNvSpPr/>
      </dsp:nvSpPr>
      <dsp:spPr>
        <a:xfrm>
          <a:off x="3033861" y="68458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Материалы проверки, объяснительные сотрудников, участников конфликтной ситуации, предоставляются в Министерство в 100%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3071853" y="722581"/>
        <a:ext cx="2085893" cy="1221142"/>
      </dsp:txXfrm>
    </dsp:sp>
    <dsp:sp modelId="{967B3F19-D5EF-4140-A6AA-6DF2793B5D9D}">
      <dsp:nvSpPr>
        <dsp:cNvPr id="0" name=""/>
        <dsp:cNvSpPr/>
      </dsp:nvSpPr>
      <dsp:spPr>
        <a:xfrm>
          <a:off x="5385983" y="106507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85983" y="1172308"/>
        <a:ext cx="320822" cy="321687"/>
      </dsp:txXfrm>
    </dsp:sp>
    <dsp:sp modelId="{56BFB495-AFAB-4F1F-8A09-DEE964E1C27D}">
      <dsp:nvSpPr>
        <dsp:cNvPr id="0" name=""/>
        <dsp:cNvSpPr/>
      </dsp:nvSpPr>
      <dsp:spPr>
        <a:xfrm>
          <a:off x="6060489" y="68458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Проведение совещания с сотрудниками учреждения по вопросам этики и деонтологии (проведено 480 совещаний)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098481" y="722581"/>
        <a:ext cx="2085893" cy="1221142"/>
      </dsp:txXfrm>
    </dsp:sp>
    <dsp:sp modelId="{8F3E58DC-A3AA-41CE-82E1-EE07F0CE771D}">
      <dsp:nvSpPr>
        <dsp:cNvPr id="0" name=""/>
        <dsp:cNvSpPr/>
      </dsp:nvSpPr>
      <dsp:spPr>
        <a:xfrm rot="5400000">
          <a:off x="6912269" y="213304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-5400000">
        <a:off x="6980585" y="2171960"/>
        <a:ext cx="321687" cy="320822"/>
      </dsp:txXfrm>
    </dsp:sp>
    <dsp:sp modelId="{40AC252F-0F4A-4BF7-B37D-A3CFEEF6526B}">
      <dsp:nvSpPr>
        <dsp:cNvPr id="0" name=""/>
        <dsp:cNvSpPr/>
      </dsp:nvSpPr>
      <dsp:spPr>
        <a:xfrm>
          <a:off x="6060489" y="284646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Применение мер дисциплинарного взыскания к сотрудникам, допустившим нарушения ( в 19% случаев)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098481" y="2884458"/>
        <a:ext cx="2085893" cy="1221142"/>
      </dsp:txXfrm>
    </dsp:sp>
    <dsp:sp modelId="{1E56D4ED-94ED-418D-808E-4AE1F4FC2591}">
      <dsp:nvSpPr>
        <dsp:cNvPr id="0" name=""/>
        <dsp:cNvSpPr/>
      </dsp:nvSpPr>
      <dsp:spPr>
        <a:xfrm rot="10800000">
          <a:off x="5411926" y="322695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5549421" y="3334185"/>
        <a:ext cx="320822" cy="321687"/>
      </dsp:txXfrm>
    </dsp:sp>
    <dsp:sp modelId="{7C165082-18AD-4716-8A34-B99DD8E78302}">
      <dsp:nvSpPr>
        <dsp:cNvPr id="0" name=""/>
        <dsp:cNvSpPr/>
      </dsp:nvSpPr>
      <dsp:spPr>
        <a:xfrm>
          <a:off x="3033861" y="284646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Ежемесячный мониторинг специалистами Министерства обращений пациентов по вопросам этики и деонтологии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3071853" y="2884458"/>
        <a:ext cx="2085893" cy="1221142"/>
      </dsp:txXfrm>
    </dsp:sp>
    <dsp:sp modelId="{67B106E0-88C8-4D81-9CB5-1E07BE8F7189}">
      <dsp:nvSpPr>
        <dsp:cNvPr id="0" name=""/>
        <dsp:cNvSpPr/>
      </dsp:nvSpPr>
      <dsp:spPr>
        <a:xfrm rot="10800000">
          <a:off x="2385298" y="322695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22793" y="3334185"/>
        <a:ext cx="320822" cy="321687"/>
      </dsp:txXfrm>
    </dsp:sp>
    <dsp:sp modelId="{943A10EB-EFC2-4FA8-BAC9-4A88A66BB056}">
      <dsp:nvSpPr>
        <dsp:cNvPr id="0" name=""/>
        <dsp:cNvSpPr/>
      </dsp:nvSpPr>
      <dsp:spPr>
        <a:xfrm>
          <a:off x="7233" y="284646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При повторных обращениях применение мер дисциплинарного взыскания к руководителю учреждения (7 случаев)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5225" y="288445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6435A2-7A91-4495-A88B-C567329693D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B4E86C-C665-4B32-99CD-79279D04D5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02624" cy="30336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жалоб и обращений граждан по вопросам нарушения правил этики и деонтологии в учреждениях здравоохранения Пермского края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Отдел по работе с обращениями граждан и юридических лиц управления по перспективному планированию министерства здравоохранения Пермского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9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577331"/>
              </p:ext>
            </p:extLst>
          </p:nvPr>
        </p:nvGraphicFramePr>
        <p:xfrm>
          <a:off x="457200" y="1481138"/>
          <a:ext cx="8229600" cy="504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575F6D"/>
                </a:solidFill>
              </a:rPr>
              <a:t>Поквартальная динамика обращений по вопросам этики и </a:t>
            </a:r>
            <a:r>
              <a:rPr lang="ru-RU" sz="2800" dirty="0" smtClean="0">
                <a:solidFill>
                  <a:srgbClr val="575F6D"/>
                </a:solidFill>
              </a:rPr>
              <a:t>деонтологии 2013-2014 года (%)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44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083" y="2967335"/>
            <a:ext cx="7859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3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719837"/>
              </p:ext>
            </p:extLst>
          </p:nvPr>
        </p:nvGraphicFramePr>
        <p:xfrm>
          <a:off x="179512" y="1124744"/>
          <a:ext cx="878497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письменных обращений граждан в 2013 году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337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41029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Поквартальная динамика обращений по вопросам этики и деонтологии 2013 год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52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828087"/>
              </p:ext>
            </p:extLst>
          </p:nvPr>
        </p:nvGraphicFramePr>
        <p:xfrm>
          <a:off x="457200" y="1628800"/>
          <a:ext cx="8075240" cy="43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Доля </a:t>
            </a:r>
            <a:r>
              <a:rPr lang="ru-RU" sz="3100" dirty="0"/>
              <a:t>нарушений правил этики и деонтологии в поликлинике, стационаре, при оказании СМП</a:t>
            </a:r>
          </a:p>
        </p:txBody>
      </p:sp>
    </p:spTree>
    <p:extLst>
      <p:ext uri="{BB962C8B-B14F-4D97-AF65-F5344CB8AC3E}">
        <p14:creationId xmlns:p14="http://schemas.microsoft.com/office/powerpoint/2010/main" val="117875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508754"/>
              </p:ext>
            </p:extLst>
          </p:nvPr>
        </p:nvGraphicFramePr>
        <p:xfrm>
          <a:off x="395536" y="1628800"/>
          <a:ext cx="8136904" cy="438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575F6D"/>
                </a:solidFill>
              </a:rPr>
              <a:t>Доля нарушений этики врачами, СМП, ММП, работниками регистратуры поликлиники</a:t>
            </a:r>
          </a:p>
        </p:txBody>
      </p:sp>
    </p:spTree>
    <p:extLst>
      <p:ext uri="{BB962C8B-B14F-4D97-AF65-F5344CB8AC3E}">
        <p14:creationId xmlns:p14="http://schemas.microsoft.com/office/powerpoint/2010/main" val="245641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310747"/>
              </p:ext>
            </p:extLst>
          </p:nvPr>
        </p:nvGraphicFramePr>
        <p:xfrm>
          <a:off x="467544" y="1484784"/>
          <a:ext cx="8229600" cy="526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Наиболее часто встречающиеся причины неудовлетворенности пациентов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72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Опрошено: 40% мужчин и 60% женщин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Средний возраст опрошенных: 41-50 лет, до 30 лет – 31%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Имело место нарушение правил деонтологии в поликлинике в 77%, </a:t>
            </a:r>
            <a:r>
              <a:rPr lang="ru-RU" dirty="0"/>
              <a:t>в</a:t>
            </a:r>
            <a:r>
              <a:rPr lang="ru-RU" dirty="0" smtClean="0"/>
              <a:t> стационаре – 23%.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14 % нарушений правил деонтологии не было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68% опрошенных сталкивались с неэтичным отношением со стороны сотрудников регистратуры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63% </a:t>
            </a:r>
            <a:r>
              <a:rPr lang="ru-RU" dirty="0">
                <a:solidFill>
                  <a:prstClr val="black"/>
                </a:solidFill>
              </a:rPr>
              <a:t>опрошенных сталкивались с неэтичным отношением со стороны </a:t>
            </a:r>
            <a:r>
              <a:rPr lang="ru-RU" dirty="0" smtClean="0">
                <a:solidFill>
                  <a:prstClr val="black"/>
                </a:solidFill>
              </a:rPr>
              <a:t>лечащего врача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26% </a:t>
            </a:r>
            <a:r>
              <a:rPr lang="ru-RU" dirty="0">
                <a:solidFill>
                  <a:prstClr val="black"/>
                </a:solidFill>
              </a:rPr>
              <a:t>опрошенных сталкивались с неэтичным отношением со стороны </a:t>
            </a:r>
            <a:r>
              <a:rPr lang="ru-RU" dirty="0" smtClean="0">
                <a:solidFill>
                  <a:prstClr val="black"/>
                </a:solidFill>
              </a:rPr>
              <a:t>СМП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10% </a:t>
            </a:r>
            <a:r>
              <a:rPr lang="ru-RU" sz="2900" dirty="0">
                <a:solidFill>
                  <a:prstClr val="black"/>
                </a:solidFill>
              </a:rPr>
              <a:t>опрошенных сталкивались с неэтичным отношением со стороны </a:t>
            </a:r>
            <a:r>
              <a:rPr lang="ru-RU" sz="2900" dirty="0" smtClean="0">
                <a:solidFill>
                  <a:prstClr val="black"/>
                </a:solidFill>
              </a:rPr>
              <a:t>ММП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 пациентов (750 пациентов)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2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Недостаточное внимание к пациентам – 32%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Персонал не может расположить к себе пациента – 2%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Отсутствует стремление лечащего врача объяснять свои назначения – 14%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Излишняя поспешность в работе – 10%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Нетактичное отношение с пациентом – 29%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Недостаточно компетентен в вопросах лечения – 13%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Основные причины неудовлетворенности пациента взаимоотношениями с медицинским персоналом </a:t>
            </a:r>
            <a:r>
              <a:rPr lang="ru-RU" sz="1400" dirty="0" smtClean="0"/>
              <a:t>(по результатам анкетирования)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63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65265"/>
              </p:ext>
            </p:extLst>
          </p:nvPr>
        </p:nvGraphicFramePr>
        <p:xfrm>
          <a:off x="457200" y="1481138"/>
          <a:ext cx="8229600" cy="4828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Мероприятия по устранению причин обращений граждан по вопросам нарушения правил </a:t>
            </a:r>
            <a:r>
              <a:rPr lang="ru-RU" sz="2400" dirty="0"/>
              <a:t>э</a:t>
            </a:r>
            <a:r>
              <a:rPr lang="ru-RU" sz="2400" dirty="0" smtClean="0"/>
              <a:t>тики и деонтологии в медицинских учреждениях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60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2267</TotalTime>
  <Words>409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Анализ жалоб и обращений граждан по вопросам нарушения правил этики и деонтологии в учреждениях здравоохранения Пермского края</vt:lpstr>
      <vt:lpstr>Структура письменных обращений граждан в 2013 году</vt:lpstr>
      <vt:lpstr>Поквартальная динамика обращений по вопросам этики и деонтологии 2013 год</vt:lpstr>
      <vt:lpstr>Доля нарушений правил этики и деонтологии в поликлинике, стационаре, при оказании СМП</vt:lpstr>
      <vt:lpstr>Доля нарушений этики врачами, СМП, ММП, работниками регистратуры поликлиники</vt:lpstr>
      <vt:lpstr>Наиболее часто встречающиеся причины неудовлетворенности пациентов</vt:lpstr>
      <vt:lpstr>Результаты анкетирования пациентов (750 пациентов)</vt:lpstr>
      <vt:lpstr>Основные причины неудовлетворенности пациента взаимоотношениями с медицинским персоналом (по результатам анкетирования)</vt:lpstr>
      <vt:lpstr>Мероприятия по устранению причин обращений граждан по вопросам нарушения правил этики и деонтологии в медицинских учреждениях</vt:lpstr>
      <vt:lpstr>Поквартальная динамика обращений по вопросам этики и деонтологии 2013-2014 года (%)</vt:lpstr>
      <vt:lpstr>Презентация PowerPoint</vt:lpstr>
    </vt:vector>
  </TitlesOfParts>
  <Company>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Обращения граждан</dc:title>
  <dc:creator>user</dc:creator>
  <cp:lastModifiedBy>user</cp:lastModifiedBy>
  <cp:revision>67</cp:revision>
  <cp:lastPrinted>2013-09-27T12:17:16Z</cp:lastPrinted>
  <dcterms:created xsi:type="dcterms:W3CDTF">2013-09-24T06:32:45Z</dcterms:created>
  <dcterms:modified xsi:type="dcterms:W3CDTF">2014-11-14T04:35:36Z</dcterms:modified>
</cp:coreProperties>
</file>