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7" autoAdjust="0"/>
    <p:restoredTop sz="94660" autoAdjust="0"/>
  </p:normalViewPr>
  <p:slideViewPr>
    <p:cSldViewPr>
      <p:cViewPr varScale="1">
        <p:scale>
          <a:sx n="61" d="100"/>
          <a:sy n="61" d="100"/>
        </p:scale>
        <p:origin x="-24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4" y="2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uranov.perm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/>
              <a:t>Законодательное закрепление норм врачебной этики и деонтологии в качестве источника здравоохранительного права Российской Федерации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7744" y="3429000"/>
            <a:ext cx="6400800" cy="2448272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Куранов Владимир Григорьевич</a:t>
            </a:r>
          </a:p>
          <a:p>
            <a:pPr algn="r"/>
            <a:endParaRPr lang="ru-RU" sz="2800" dirty="0" smtClean="0">
              <a:solidFill>
                <a:schemeClr val="tx1"/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</a:rPr>
              <a:t>Заведующий кафедрой правоведения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</a:rPr>
              <a:t>Пермского государственного медицинского университета им. ак. Е. А. Вагнера,</a:t>
            </a:r>
          </a:p>
          <a:p>
            <a:pPr algn="r"/>
            <a:endParaRPr lang="ru-RU" sz="2000" i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</a:rPr>
              <a:t>Эксперт комитета по охране здоровья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</a:rPr>
              <a:t>Государственной Думы ФС РФ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9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Этические кодексы</a:t>
            </a:r>
            <a:br>
              <a:rPr lang="ru-RU" dirty="0" smtClean="0"/>
            </a:br>
            <a:r>
              <a:rPr lang="ru-RU" dirty="0" smtClean="0"/>
              <a:t>в зарубежных странах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Деонтологический кодекс Италии – 1912 г.</a:t>
            </a:r>
          </a:p>
          <a:p>
            <a:r>
              <a:rPr lang="ru-RU" dirty="0" smtClean="0"/>
              <a:t>Деонтологический кодекс Франции – 1955, 1979 гг.</a:t>
            </a:r>
          </a:p>
          <a:p>
            <a:r>
              <a:rPr lang="ru-RU" dirty="0" smtClean="0"/>
              <a:t>Принципы медицинской этики Американской медицинской Ассоциации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89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Российские источники норм врачебной этики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Этический кодекс </a:t>
            </a:r>
            <a:r>
              <a:rPr lang="ru-RU" dirty="0"/>
              <a:t>российского врача </a:t>
            </a:r>
            <a:r>
              <a:rPr lang="ru-RU" dirty="0" smtClean="0"/>
              <a:t>(утвержден </a:t>
            </a:r>
            <a:r>
              <a:rPr lang="ru-RU" dirty="0"/>
              <a:t>4-ой Конференцией Ассоциации врачей России, ноябрь </a:t>
            </a:r>
            <a:r>
              <a:rPr lang="ru-RU" dirty="0" smtClean="0"/>
              <a:t>1994)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Кодекс профессиональной этики Российской Федерации (2012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89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по совершенствованию законодательства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Включение норм врачебной этики в перечень источников законодательства об охране здоровья</a:t>
            </a:r>
          </a:p>
          <a:p>
            <a:r>
              <a:rPr lang="ru-RU" dirty="0" smtClean="0"/>
              <a:t>Определение статуса документа, содержащего нормы врачебной этики</a:t>
            </a:r>
          </a:p>
          <a:p>
            <a:r>
              <a:rPr lang="ru-RU" dirty="0" smtClean="0"/>
              <a:t>Установление процедуры принятия документов, содержащих нормы врачебной этики</a:t>
            </a:r>
          </a:p>
          <a:p>
            <a:r>
              <a:rPr lang="ru-RU" dirty="0" smtClean="0"/>
              <a:t>Определение субъектов, наделенных правом принимать документы, содержащие нормы врачебной этики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43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b="1" dirty="0" smtClean="0"/>
              <a:t>КУРАНОВ ВЛАДИМИР ГРИГОРЬЕВИЧ</a:t>
            </a:r>
          </a:p>
          <a:p>
            <a:pPr marL="0" indent="0" algn="r">
              <a:buNone/>
            </a:pPr>
            <a:endParaRPr lang="ru-RU" b="1" dirty="0"/>
          </a:p>
          <a:p>
            <a:pPr marL="0" indent="0" algn="r">
              <a:buNone/>
            </a:pPr>
            <a:r>
              <a:rPr lang="ru-RU" dirty="0"/>
              <a:t>Заведующий кафедрой правоведения</a:t>
            </a:r>
          </a:p>
          <a:p>
            <a:pPr marL="0" indent="0" algn="r">
              <a:buNone/>
            </a:pPr>
            <a:r>
              <a:rPr lang="ru-RU" dirty="0"/>
              <a:t>Пермского </a:t>
            </a:r>
            <a:r>
              <a:rPr lang="ru-RU" dirty="0" smtClean="0"/>
              <a:t>государственного</a:t>
            </a:r>
            <a:endParaRPr lang="en-US" dirty="0" smtClean="0"/>
          </a:p>
          <a:p>
            <a:pPr marL="0" indent="0" algn="r">
              <a:buNone/>
            </a:pPr>
            <a:r>
              <a:rPr lang="ru-RU" dirty="0" smtClean="0"/>
              <a:t>медицинского университета</a:t>
            </a:r>
            <a:endParaRPr lang="en-US" dirty="0" smtClean="0"/>
          </a:p>
          <a:p>
            <a:pPr marL="0" indent="0" algn="r">
              <a:buNone/>
            </a:pPr>
            <a:r>
              <a:rPr lang="ru-RU" dirty="0" smtClean="0"/>
              <a:t>им</a:t>
            </a:r>
            <a:r>
              <a:rPr lang="ru-RU" dirty="0"/>
              <a:t>. ак. Е. А. Вагнера,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Эксперт комитета по охране здоровья</a:t>
            </a:r>
          </a:p>
          <a:p>
            <a:pPr marL="0" indent="0" algn="r">
              <a:buNone/>
            </a:pPr>
            <a:r>
              <a:rPr lang="ru-RU" dirty="0"/>
              <a:t>Государственной Думы ФС </a:t>
            </a:r>
            <a:r>
              <a:rPr lang="ru-RU" dirty="0" smtClean="0"/>
              <a:t>РФ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4500" dirty="0" smtClean="0">
                <a:hlinkClick r:id="rId2"/>
              </a:rPr>
              <a:t>Kuranov.perm@yandex.ru</a:t>
            </a:r>
            <a:endParaRPr lang="en-US" sz="4500" dirty="0" smtClean="0"/>
          </a:p>
          <a:p>
            <a:pPr marL="0" indent="0" algn="ctr">
              <a:buNone/>
            </a:pPr>
            <a:endParaRPr lang="en-US" sz="4500" dirty="0"/>
          </a:p>
          <a:p>
            <a:pPr marL="0" indent="0" algn="ctr">
              <a:buNone/>
            </a:pPr>
            <a:r>
              <a:rPr lang="en-US" sz="4500" dirty="0" smtClean="0"/>
              <a:t>+7-902-475-25-49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03587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Базовые источники здравоохранительного права РФ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Конституция Российской Федерации</a:t>
            </a:r>
          </a:p>
          <a:p>
            <a:pPr marL="0" indent="0">
              <a:buNone/>
            </a:pPr>
            <a:r>
              <a:rPr lang="ru-RU" i="1" dirty="0" smtClean="0"/>
              <a:t>(принята на всенародном референдуме</a:t>
            </a:r>
          </a:p>
          <a:p>
            <a:pPr marL="0" indent="0">
              <a:buNone/>
            </a:pPr>
            <a:r>
              <a:rPr lang="ru-RU" i="1" dirty="0" smtClean="0"/>
              <a:t>12 декабря 1993 года)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dirty="0" smtClean="0"/>
              <a:t>Федеральный закон от 21 ноября 2011 года № 323-ФЗ «Об основах здоровья граждан в Российской Федерации»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14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Законодательство в сфере охраны здоровья</a:t>
            </a:r>
            <a:br>
              <a:rPr lang="ru-RU" dirty="0" smtClean="0"/>
            </a:br>
            <a:r>
              <a:rPr lang="ru-RU" i="1" dirty="0" smtClean="0"/>
              <a:t>(ст. 3 Закона № 323-ФЗ)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Международные договоры</a:t>
            </a:r>
          </a:p>
          <a:p>
            <a:pPr>
              <a:buFontTx/>
              <a:buChar char="-"/>
            </a:pPr>
            <a:r>
              <a:rPr lang="ru-RU" dirty="0" smtClean="0"/>
              <a:t>Конституция</a:t>
            </a:r>
          </a:p>
          <a:p>
            <a:pPr>
              <a:buFontTx/>
              <a:buChar char="-"/>
            </a:pPr>
            <a:r>
              <a:rPr lang="ru-RU" dirty="0" smtClean="0"/>
              <a:t>Федеральные законы</a:t>
            </a:r>
          </a:p>
          <a:p>
            <a:pPr>
              <a:buFontTx/>
              <a:buChar char="-"/>
            </a:pPr>
            <a:r>
              <a:rPr lang="ru-RU" dirty="0" smtClean="0"/>
              <a:t>Подзаконные нормативно-правовые акты</a:t>
            </a:r>
          </a:p>
          <a:p>
            <a:pPr>
              <a:buFontTx/>
              <a:buChar char="-"/>
            </a:pPr>
            <a:r>
              <a:rPr lang="ru-RU" dirty="0" smtClean="0"/>
              <a:t>Законы субъектов РФ</a:t>
            </a:r>
          </a:p>
          <a:p>
            <a:pPr>
              <a:buFontTx/>
              <a:buChar char="-"/>
            </a:pPr>
            <a:r>
              <a:rPr lang="ru-RU" dirty="0" smtClean="0"/>
              <a:t>Подзаконные нормативно-правовые акты субъектов РФ</a:t>
            </a:r>
          </a:p>
          <a:p>
            <a:pPr>
              <a:buFontTx/>
              <a:buChar char="-"/>
            </a:pPr>
            <a:r>
              <a:rPr lang="ru-RU" dirty="0" smtClean="0"/>
              <a:t>Муниципальные правовые акты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2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охраны здоровья </a:t>
            </a:r>
            <a:r>
              <a:rPr lang="ru-RU" i="1" dirty="0" smtClean="0"/>
              <a:t>(ст. 4 Закона № 323-ФЗ)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 соблюдение прав граждан в сфере охраны здоровья и обеспечение связанных с этими правами государственных гарантий;</a:t>
            </a:r>
          </a:p>
          <a:p>
            <a:pPr marL="0" indent="0">
              <a:buNone/>
            </a:pPr>
            <a:r>
              <a:rPr lang="ru-RU" dirty="0"/>
              <a:t>2) приоритет интересов пациента при оказании медицинской помощи;</a:t>
            </a:r>
          </a:p>
          <a:p>
            <a:pPr marL="0" indent="0">
              <a:buNone/>
            </a:pPr>
            <a:r>
              <a:rPr lang="ru-RU" dirty="0"/>
              <a:t>3) приоритет охраны здоровья детей;</a:t>
            </a:r>
          </a:p>
          <a:p>
            <a:pPr marL="0" indent="0">
              <a:buNone/>
            </a:pPr>
            <a:r>
              <a:rPr lang="ru-RU" dirty="0"/>
              <a:t>4) социальная защищенность граждан в случае утраты здоровья;</a:t>
            </a:r>
          </a:p>
          <a:p>
            <a:pPr marL="0" indent="0">
              <a:buNone/>
            </a:pPr>
            <a:r>
              <a:rPr lang="ru-RU" dirty="0"/>
              <a:t>5) ответственность органов государственной власти и органов местного самоуправления, должностных лиц организаций за обеспечение прав граждан в сфере охраны здоровья;</a:t>
            </a:r>
          </a:p>
          <a:p>
            <a:pPr marL="0" indent="0">
              <a:buNone/>
            </a:pPr>
            <a:r>
              <a:rPr lang="ru-RU" dirty="0"/>
              <a:t>6) доступность и качество медицинской помощи;</a:t>
            </a:r>
          </a:p>
          <a:p>
            <a:pPr marL="0" indent="0">
              <a:buNone/>
            </a:pPr>
            <a:r>
              <a:rPr lang="ru-RU" dirty="0"/>
              <a:t>7) недопустимость отказа в оказании медицинской помощи;</a:t>
            </a:r>
          </a:p>
          <a:p>
            <a:pPr marL="0" indent="0">
              <a:buNone/>
            </a:pPr>
            <a:r>
              <a:rPr lang="ru-RU" dirty="0"/>
              <a:t>8) приоритет профилактики в сфере охраны здоровья;</a:t>
            </a:r>
          </a:p>
          <a:p>
            <a:pPr marL="0" indent="0">
              <a:buNone/>
            </a:pPr>
            <a:r>
              <a:rPr lang="ru-RU" dirty="0"/>
              <a:t>9) соблюдение врачебной тайны.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18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> Приоритет интересов пациента при оказании медицинской </a:t>
            </a:r>
            <a:r>
              <a:rPr lang="ru-RU" dirty="0" smtClean="0"/>
              <a:t>помощи</a:t>
            </a:r>
            <a:br>
              <a:rPr lang="ru-RU" dirty="0" smtClean="0"/>
            </a:br>
            <a:r>
              <a:rPr lang="ru-RU" i="1" dirty="0" smtClean="0"/>
              <a:t>(ст. 6 Закона № 323-ФЗ)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Пациент имеет право </a:t>
            </a:r>
            <a:r>
              <a:rPr lang="ru-RU" b="1" dirty="0" smtClean="0"/>
              <a:t>на соблюдение </a:t>
            </a:r>
            <a:r>
              <a:rPr lang="ru-RU" b="1" dirty="0"/>
              <a:t>этических и моральных норм</a:t>
            </a:r>
            <a:r>
              <a:rPr lang="ru-RU" dirty="0"/>
              <a:t>, а также </a:t>
            </a:r>
            <a:r>
              <a:rPr lang="ru-RU" dirty="0" smtClean="0"/>
              <a:t>уважительное </a:t>
            </a:r>
            <a:r>
              <a:rPr lang="ru-RU" dirty="0"/>
              <a:t>и </a:t>
            </a:r>
            <a:r>
              <a:rPr lang="ru-RU" dirty="0" smtClean="0"/>
              <a:t>гуманное отношение </a:t>
            </a:r>
            <a:r>
              <a:rPr lang="ru-RU" dirty="0"/>
              <a:t>со стороны медицинских работников и иных работников медицинской организации;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24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</a:t>
            </a:r>
            <a:br>
              <a:rPr lang="ru-RU" dirty="0" smtClean="0"/>
            </a:br>
            <a:r>
              <a:rPr lang="ru-RU" dirty="0" smtClean="0"/>
              <a:t>медицинских работников</a:t>
            </a:r>
            <a:br>
              <a:rPr lang="ru-RU" dirty="0" smtClean="0"/>
            </a:br>
            <a:r>
              <a:rPr lang="ru-RU" i="1" dirty="0" smtClean="0"/>
              <a:t>(ст. 73 Закона № 323-ФЗ)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Медицинские </a:t>
            </a:r>
            <a:r>
              <a:rPr lang="ru-RU" dirty="0"/>
              <a:t>работники </a:t>
            </a:r>
            <a:r>
              <a:rPr lang="ru-RU" dirty="0" smtClean="0"/>
              <a:t>осуществляют </a:t>
            </a:r>
            <a:r>
              <a:rPr lang="ru-RU" dirty="0"/>
              <a:t>свою деятельность в соответствии с законодательством Российской Федерации, </a:t>
            </a:r>
            <a:r>
              <a:rPr lang="ru-RU" b="1" dirty="0"/>
              <a:t>руководствуясь принципами медицинской этики и деонтологии.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6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Несоблюдение норм</a:t>
            </a:r>
            <a:br>
              <a:rPr lang="ru-RU" dirty="0" smtClean="0"/>
            </a:br>
            <a:r>
              <a:rPr lang="ru-RU" dirty="0" smtClean="0"/>
              <a:t>врачебной этики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Дефект оказания медицинской помощи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Основание для компенсации морального вреда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Основание для привлечения медицинского работника к дисциплинарной ответственности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54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Судебная практика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Апелляционное </a:t>
            </a:r>
            <a:r>
              <a:rPr lang="ru-RU" dirty="0"/>
              <a:t>определение Белгородского областного суда от 14.05.2013 по делу N 33-1556.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Апелляционное </a:t>
            </a:r>
            <a:r>
              <a:rPr lang="ru-RU" dirty="0"/>
              <a:t>определение Томского областного суда от 10.04.2012 по делу N 33-809/2012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72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Принципы медицинской этики. Приняты 18 декабря 1982 г. Резолюцией 37/194 на 37-й сессии Генеральной Ассамблеи ООН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Конвенция </a:t>
            </a:r>
            <a:r>
              <a:rPr lang="ru-RU" dirty="0"/>
              <a:t>о защите прав и достоинства человека в связи с использованием достижений биологии и </a:t>
            </a:r>
            <a:r>
              <a:rPr lang="ru-RU" dirty="0" smtClean="0"/>
              <a:t>медицины (1996 г.)</a:t>
            </a:r>
          </a:p>
          <a:p>
            <a:r>
              <a:rPr lang="ru-RU" dirty="0" smtClean="0"/>
              <a:t>Декларация ВМА о правах человека и свободе личности практикующих врачей</a:t>
            </a:r>
          </a:p>
          <a:p>
            <a:r>
              <a:rPr lang="ru-RU" dirty="0"/>
              <a:t>Женевская декларация </a:t>
            </a:r>
            <a:r>
              <a:rPr lang="ru-RU" dirty="0" smtClean="0"/>
              <a:t>ВМА (1948 г.)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2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503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Законодательное закрепление норм врачебной этики и деонтологии в качестве источника здравоохранительного права Российской Федерации</vt:lpstr>
      <vt:lpstr>Базовые источники здравоохранительного права РФ</vt:lpstr>
      <vt:lpstr>Законодательство в сфере охраны здоровья (ст. 3 Закона № 323-ФЗ)</vt:lpstr>
      <vt:lpstr>Основные принципы охраны здоровья (ст. 4 Закона № 323-ФЗ)</vt:lpstr>
      <vt:lpstr> Приоритет интересов пациента при оказании медицинской помощи (ст. 6 Закона № 323-ФЗ) </vt:lpstr>
      <vt:lpstr>Обязанности медицинских работников (ст. 73 Закона № 323-ФЗ)</vt:lpstr>
      <vt:lpstr>Несоблюдение норм врачебной этики - </vt:lpstr>
      <vt:lpstr>Судебная практика</vt:lpstr>
      <vt:lpstr>Международные акты</vt:lpstr>
      <vt:lpstr>Этические кодексы в зарубежных странах</vt:lpstr>
      <vt:lpstr>Российские источники норм врачебной этики</vt:lpstr>
      <vt:lpstr>Задачи по совершенствованию законодательства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Законодательное закрепление норм врачебной этики и деонтологии в качестве источника здравоохранительного права Российской Федерации</dc:title>
  <dc:creator>Владимир</dc:creator>
  <cp:lastModifiedBy>Владимир</cp:lastModifiedBy>
  <cp:revision>10</cp:revision>
  <dcterms:created xsi:type="dcterms:W3CDTF">2014-11-13T03:52:54Z</dcterms:created>
  <dcterms:modified xsi:type="dcterms:W3CDTF">2014-11-13T06:16:52Z</dcterms:modified>
</cp:coreProperties>
</file>