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8"/>
  </p:notesMasterIdLst>
  <p:sldIdLst>
    <p:sldId id="338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7" r:id="rId11"/>
    <p:sldId id="368" r:id="rId12"/>
    <p:sldId id="362" r:id="rId13"/>
    <p:sldId id="363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3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иков Павел Владимирович" initials="МП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2T13:01:02.120" idx="1">
    <p:pos x="1528" y="2589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559D-169F-487C-A63E-31602CE2377E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936E-9F82-43AA-87D5-65EEEDF4E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6A7337E-80B0-486A-BB76-D5E9ED1F17FE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8FE6BA5-F4AA-457C-8411-41719B736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D85-7FE6-4B21-B84B-1B85E196FB1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80CF-1CEE-49E7-B5B0-1BE028D80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DEF7-65AD-4D94-BB44-E2EA94C4F59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4FCE-46A7-495D-B843-41FFCAAA1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347C-9F65-46A5-B815-7F17BBEF7B96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3C8A-2079-47C7-B1D9-04EC83705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3477-2569-40F2-BD8C-35E3C2DEF519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83C5-165E-4CE3-AA29-D935DC829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6266-C6D0-439E-BE9C-0FE5A6D9F6F1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43D4-096C-40A9-B4E8-9A5610241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1113B-000D-4870-A701-F19E13CE415C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2644-6D2D-465F-AC62-97703016D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63C3-F1EF-4890-9BE4-0B8D9277BFA8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B579-B861-4A90-B8C6-D9EE6E249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1A55-6FAD-4D35-B823-1B4188B7B35E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3E65-2622-44BF-9850-EE08AF68E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0C57-5EE8-4326-B97F-EDB29354EB38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C3AC-2D0A-48BC-A018-8A3220FF5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49DF-2D0A-4C6D-853D-2DAC97A4F5B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5712-ED93-49B3-8933-F5D249365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C7C2112-E295-4EFB-96B8-484B75823045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6664E90-AAA2-459F-AF97-CF1FA9DF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22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sz="3600" b="1" dirty="0" smtClean="0"/>
              <a:t>Роль и место социально ориентированных некоммерческих организаций (СО НКО) в реализации </a:t>
            </a:r>
            <a:br>
              <a:rPr lang="ru-RU" sz="3600" b="1" dirty="0" smtClean="0"/>
            </a:br>
            <a:r>
              <a:rPr lang="ru-RU" sz="3600" b="1" dirty="0" smtClean="0"/>
              <a:t>Национальной стратегии действий </a:t>
            </a:r>
            <a:br>
              <a:rPr lang="ru-RU" sz="3600" b="1" dirty="0" smtClean="0"/>
            </a:br>
            <a:r>
              <a:rPr lang="ru-RU" sz="3600" b="1" dirty="0" smtClean="0"/>
              <a:t>в интересах детей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638" y="334988"/>
            <a:ext cx="4628438" cy="10081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делам инвалидов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губернаторе Пермского края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декабря 2015 года </a:t>
            </a:r>
          </a:p>
          <a:p>
            <a:pPr algn="ctr"/>
            <a:endPara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506" y="5445224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Уполномоченный по правам ребенка в Пермском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http://ombudsman.perm.ru/_res/news/img267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383436"/>
            <a:ext cx="3096344" cy="351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638" y="2383436"/>
            <a:ext cx="44793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 проблемах обеспечения доступности дошкольного, общего и дополнительного образования для детей с инвалидностью и детей с ограниченными возможностями здоровья в Пермском крае и г. Перми</a:t>
            </a:r>
          </a:p>
        </p:txBody>
      </p:sp>
    </p:spTree>
    <p:extLst>
      <p:ext uri="{BB962C8B-B14F-4D97-AF65-F5344CB8AC3E}">
        <p14:creationId xmlns:p14="http://schemas.microsoft.com/office/powerpoint/2010/main" val="25996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6417" cy="4131667"/>
          </a:xfrm>
        </p:spPr>
        <p:txBody>
          <a:bodyPr/>
          <a:lstStyle/>
          <a:p>
            <a:pPr marL="69850" indent="0" algn="just">
              <a:buNone/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/>
              <a:t>- не осуществляется систематическое наблюдение за состоянием здоровья воспитанников и учащихся, имеющих отклонения в состоянии здоровья, по причине </a:t>
            </a:r>
            <a:r>
              <a:rPr lang="ru-RU" sz="1800" dirty="0" err="1"/>
              <a:t>неукомплектованности</a:t>
            </a:r>
            <a:r>
              <a:rPr lang="ru-RU" sz="1800" dirty="0"/>
              <a:t> медицинскими работниками учреждений образования</a:t>
            </a:r>
            <a:r>
              <a:rPr lang="ru-RU" sz="1800" dirty="0" smtClean="0"/>
              <a:t>;</a:t>
            </a:r>
          </a:p>
          <a:p>
            <a:pPr marL="69850" indent="0" algn="just">
              <a:buNone/>
            </a:pP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 не оказываются социально-педагогические услуги по организации (содействию) получения образования детям-инвалидам, находящимся на </a:t>
            </a:r>
            <a:r>
              <a:rPr lang="ru-RU" sz="1800" dirty="0" err="1"/>
              <a:t>ста¬ционарном</a:t>
            </a:r>
            <a:r>
              <a:rPr lang="ru-RU" sz="1800" dirty="0"/>
              <a:t> (полустационарном) обслуживании менее 30 дней, а содействие в получении образования детьми-инвалидами в условиях дневного и </a:t>
            </a:r>
            <a:r>
              <a:rPr lang="ru-RU" sz="1800" dirty="0" err="1"/>
              <a:t>времен¬ного</a:t>
            </a:r>
            <a:r>
              <a:rPr lang="ru-RU" sz="1800" dirty="0"/>
              <a:t> пребывания проводится только с 14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23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Некоторые проблемы, особенно в части получения детьми-инвалидами и детьми с ОВЗ общего образования, возможности обучения в инклюзивных школах, развития дистанционного образования в течение последних двух лет были сняты благодаря совместной работе органов исполнительной власти Пермского края, органов местного самоуправления и общественных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53963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687" cy="151216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проблемы, </a:t>
            </a: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которые требуют дальнейшей работы и принятия мер по их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решению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005342" cy="4176464"/>
          </a:xfrm>
        </p:spPr>
        <p:txBody>
          <a:bodyPr>
            <a:noAutofit/>
          </a:bodyPr>
          <a:lstStyle/>
          <a:p>
            <a:pPr marL="69850" indent="0">
              <a:buNone/>
            </a:pPr>
            <a:r>
              <a:rPr lang="ru-RU" dirty="0" smtClean="0">
                <a:latin typeface="Arial Narrow" pitchFamily="34" charset="0"/>
              </a:rPr>
              <a:t>1. С </a:t>
            </a:r>
            <a:r>
              <a:rPr lang="ru-RU" dirty="0">
                <a:latin typeface="Arial Narrow" pitchFamily="34" charset="0"/>
              </a:rPr>
              <a:t>2014 года родители детей-инвалидов и детей с ОВЗ ставят вопрос о необходимости принятия расчетного </a:t>
            </a:r>
            <a:r>
              <a:rPr lang="ru-RU" dirty="0" err="1">
                <a:latin typeface="Arial Narrow" pitchFamily="34" charset="0"/>
              </a:rPr>
              <a:t>подушевого</a:t>
            </a:r>
            <a:r>
              <a:rPr lang="ru-RU" dirty="0">
                <a:latin typeface="Arial Narrow" pitchFamily="34" charset="0"/>
              </a:rPr>
              <a:t> норматива финансирования, направленного на создание условий для развития и обучения детей в дошкольных образовательных организациях, обеспечение доплат педагогическим работникам за работу с детьми с ОВЗ в условиях инклюзивного образования. </a:t>
            </a:r>
            <a:endParaRPr lang="ru-RU" dirty="0" smtClean="0">
              <a:latin typeface="Arial Narrow" pitchFamily="34" charset="0"/>
            </a:endParaRP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7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/>
          </a:bodyPr>
          <a:lstStyle/>
          <a:p>
            <a:pPr marL="69850" indent="0">
              <a:buNone/>
            </a:pPr>
            <a:r>
              <a:rPr lang="ru-RU" sz="2000" dirty="0" smtClean="0"/>
              <a:t>2. В </a:t>
            </a:r>
            <a:r>
              <a:rPr lang="ru-RU" sz="2000" dirty="0"/>
              <a:t>связи с отсутствием дополнительного финансирования для организации специальных условий при получении дошкольного образования существуют и проблемы в обеспечении доступности дошкольного образования для детей с инвалидностью и с ОВЗ.  Заведующие дошкольных образовательных организаций ввиду отсутствия дополнительного финансирования на создание условий для воспитания и обучения детей-инвалидов и детей с ОВЗ не открывают инклюзивные группы, отказывают в приеме (либо создают препятствия) в общеразвивающий детский сад детей с инвалидностью и с ОВЗ. </a:t>
            </a:r>
            <a:endParaRPr lang="ru-RU" sz="2000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90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 обращения родителей детей с ОВЗ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ru-RU" dirty="0"/>
              <a:t>Г</a:t>
            </a:r>
            <a:r>
              <a:rPr lang="ru-RU" dirty="0" smtClean="0"/>
              <a:t>руппа</a:t>
            </a:r>
            <a:r>
              <a:rPr lang="ru-RU" dirty="0"/>
              <a:t>, которую посещают их слабовидящие дети, состоит из 32 человек, в то время как согласно требованиям </a:t>
            </a:r>
            <a:r>
              <a:rPr lang="ru-RU" dirty="0" err="1"/>
              <a:t>СанПин</a:t>
            </a:r>
            <a:r>
              <a:rPr lang="ru-RU" dirty="0"/>
              <a:t> «Санитарно-эпидемиологические требования к устройству и организации режима работы дошкольных образовательных организаций», количество детей в группах компенсирующей направленности для детей до 3 лет и старше 3 лет не должно превышать: для слабовидящих детей, для детей с </a:t>
            </a:r>
            <a:r>
              <a:rPr lang="ru-RU" dirty="0" err="1"/>
              <a:t>амблиопией</a:t>
            </a:r>
            <a:r>
              <a:rPr lang="ru-RU" dirty="0"/>
              <a:t>, косоглазием - 6 и 10 детей. Дети раздеваются по два человека в одном шкафчике, кроватей не хватает, а ставить раскладушки фактически некуда, в группе протекает крыша, залило оборудование в кабинете, в связи, с чем не проводятся занятия по коррекции зрения, нет площадки для прогулок.</a:t>
            </a: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31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ru-RU" dirty="0" smtClean="0"/>
              <a:t>3.Острой </a:t>
            </a:r>
            <a:r>
              <a:rPr lang="ru-RU" dirty="0"/>
              <a:t>остается потребность в обновлении и создании в системе дошкольного образования и общего образования специальных образовательных условий (материально-техническое, кадровое обеспечение, «доступная среда» и др.) для детей определенных категорий: незрячих, </a:t>
            </a:r>
            <a:r>
              <a:rPr lang="ru-RU" dirty="0" err="1"/>
              <a:t>неслышащих</a:t>
            </a:r>
            <a:r>
              <a:rPr lang="ru-RU" dirty="0"/>
              <a:t>, с тяжелыми нарушениями функций опорно-двигательного аппарата, тяжелыми нарушениями интеллектуального развития, сложными сочетанными нарушениями здоровья. Особенно актуально решение данной проблемы для получения образования детей-инвалидов с тяжелыми нарушениями физического и психического развития по месту жительства, где в непосредственной близости не имеется специализированных школ и детских садов. </a:t>
            </a: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01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/>
          </a:bodyPr>
          <a:lstStyle/>
          <a:p>
            <a:pPr marL="69850" indent="0">
              <a:buNone/>
            </a:pPr>
            <a:r>
              <a:rPr lang="ru-RU" dirty="0"/>
              <a:t>4. Обеспокоенность вызывает и развитие «стихийной инклюзии». Если в общем образовании Пермского края инклюзивное образование развивается на инновационных площадках под научным руководством ФГБОУ ВПО «Пермский государственный гуманитарно-педагогический университет» (из 4 инновационных площадок  2 функционируют в г. Перми – МАОУ «Средняя общеобразовательная школа №114» и МАОУ «Средняя общеобразовательная школа №111»), то в дошкольном образовании системное научно-методическое сопровождение не обеспечено. </a:t>
            </a: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91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данные психолого-медико-педагогической комиссии города Перми 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77500" lnSpcReduction="20000"/>
          </a:bodyPr>
          <a:lstStyle/>
          <a:p>
            <a:pPr marL="69850" indent="0">
              <a:buNone/>
            </a:pPr>
            <a:r>
              <a:rPr lang="ru-RU" dirty="0"/>
              <a:t>С</a:t>
            </a:r>
            <a:r>
              <a:rPr lang="ru-RU" dirty="0" smtClean="0"/>
              <a:t>видетельствуют </a:t>
            </a:r>
            <a:r>
              <a:rPr lang="ru-RU" dirty="0"/>
              <a:t>о росте количества детей, нуждающихся в специальных образовательных условиях и получения дошкольного образования по специальным программам. Так в 2014 году городской ПМПК выдано 14 заключений о необходимости посещения дошкольных учреждений для детей с нарушениями слуха, 194 с нарушениями зрения, 50 с нарушениями опорно-двигательного аппарата, 864 ребенка с нарушениями речи, 259 заключений для детей с задержкой психического развития, 97 заключений для детей с умственной отсталостью.</a:t>
            </a:r>
          </a:p>
          <a:p>
            <a:pPr marL="69850" indent="0">
              <a:buNone/>
            </a:pPr>
            <a:r>
              <a:rPr lang="ru-RU" dirty="0"/>
              <a:t>За первое полугодие 2015 года: заключения для детей, имеющих нарушение слуха – 10, дети с нарушениями зрения – 132, тяжелые нарушения речи - 923, задержка психического развития – 244, умственная отсталость – 86.</a:t>
            </a:r>
          </a:p>
          <a:p>
            <a:pPr marL="69850" indent="0">
              <a:buNone/>
            </a:pPr>
            <a:r>
              <a:rPr lang="ru-RU" dirty="0"/>
              <a:t>При этом специалистами ПМПК отмечается, что за последние 10 лет количество выявленных ими детей, нуждающихся в специальных образовательных маршрутах и условиях обучения, учитывающих ограниченные возможности здоровья ребенка, увеличилось в разы. Так, в 2000 году городской ПМПК было выдано 1400 заключений, в 2014 году – 4050.</a:t>
            </a:r>
          </a:p>
          <a:p>
            <a:pPr marL="69850" indent="0">
              <a:buNone/>
            </a:pP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77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/>
          </a:bodyPr>
          <a:lstStyle/>
          <a:p>
            <a:pPr marL="69850" indent="0">
              <a:buNone/>
            </a:pPr>
            <a:endParaRPr lang="ru-RU" dirty="0"/>
          </a:p>
          <a:p>
            <a:pPr marL="69850" indent="0">
              <a:buNone/>
            </a:pPr>
            <a:r>
              <a:rPr lang="ru-RU" dirty="0"/>
              <a:t>5. Недостаток квалифицированных педагогических кадров (педагогических работников дефектологических специальностей), работающих в общеобразовательных организациях, либо отсутствие знаний и умений  у работающих дефектологов, логопедов, психологов о том, как работать со слабослышащими детьми, детьми с расстройствами аутистического спектра, СДВГ-синдромом и др. </a:t>
            </a: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6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ru-RU" dirty="0"/>
              <a:t>6. Острой остается проблема обеспечения образовательных организаций медицинскими работниками и обеспечения оказания медицинской помощи  в образовательных организациях,  где обучаются дети-инвалиды и дети с ОВЗ. В частности, неоднократно на необходимость решения этой проблемы обращали внимание родители детей с сахарным диабетом, эпилепсией. Компенсировать кадровый дефицит медицинских работников отчасти можно подготовкой педагогов к оказанию экстренной медицинской помощи детям-инвалидам. С этой целью необходимо в программы повышения квалификации педагогических работников внести коррективы, предусмотрев в них модуль медицинских знаний. </a:t>
            </a: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9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0861"/>
            <a:ext cx="5904656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база обеспечения Права на образование детей-инвалидов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4968552"/>
          </a:xfrm>
        </p:spPr>
        <p:txBody>
          <a:bodyPr>
            <a:noAutofit/>
          </a:bodyPr>
          <a:lstStyle/>
          <a:p>
            <a:endParaRPr lang="ru-RU" sz="1400" dirty="0"/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600" dirty="0" smtClean="0"/>
              <a:t>В </a:t>
            </a:r>
            <a:r>
              <a:rPr lang="ru-RU" sz="1600" dirty="0"/>
              <a:t>соответствии со статьей 23 Конвенции ООН о правах ребенка государства-участники признают, что неполноценный в умственном или физическом отношении ребенок должен вести полноценную и достойную жизнь в условиях, которые обеспечивают его достоинство, способствуют его уверенности в себе и облегчают его активное участие в жизни общества.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В признание особых нужд неполноценного ребенка помощь предоставляется по возможности бесплатно, с учетом финансовых ресурсов родителей или других лиц, обеспечивающих заботу о ребенке, и имеет целью обеспечение неполноценному ребенку эффективного доступа к услугам в области образования, профессиональной подготовки, медицинского обслуживания, восстановления здоровья, подготовки к трудовой деятельности и доступа к средствам отдыха таким образом, который приводит к наиболее полному, по возможности, вовлечению ребенка в социальную жизнь и достижению развития его личности, включая культурное и духовное развитие ребенка.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  <p:pic>
        <p:nvPicPr>
          <p:cNvPr id="4" name="Picture 2" descr="http://www.hamzabon.ru/uploads/posts/2012-01/1326991721_oo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33486"/>
            <a:ext cx="1656184" cy="62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 lnSpcReduction="20000"/>
          </a:bodyPr>
          <a:lstStyle/>
          <a:p>
            <a:pPr marL="69850" indent="0">
              <a:buNone/>
            </a:pPr>
            <a:r>
              <a:rPr lang="ru-RU" dirty="0"/>
              <a:t>7. В 2014-2015 гг. Уполномоченным были посещены 17 специальных (коррекционных) образовательных организаций в 14 муниципальных образованиях Пермского края. К сожалению, большинство школ расположены в приспособленных зданиях, которые зачастую являются памятниками культуры регионального значения (г. Кунгур, г. Оса, г. Оханск, г. Лысьва, с. Ножовка </a:t>
            </a:r>
            <a:r>
              <a:rPr lang="ru-RU" dirty="0" err="1"/>
              <a:t>Частинского</a:t>
            </a:r>
            <a:r>
              <a:rPr lang="ru-RU" dirty="0"/>
              <a:t> района). Из-за отсутствия необходимых площадей спортивные и актовые залы находятся в приспособленных помещениях, кабинеты в которых обучаются дети по программе «Особый ребенок» не соответствуют современным требованиям. В школах не созданы комфортные условия пребывания и проживания детей. В отдельных школах требуется проведение капитального ремонта, либо строительство новых зданий (</a:t>
            </a:r>
            <a:r>
              <a:rPr lang="ru-RU" dirty="0" err="1"/>
              <a:t>Бардымский</a:t>
            </a:r>
            <a:r>
              <a:rPr lang="ru-RU" dirty="0"/>
              <a:t>, </a:t>
            </a:r>
            <a:r>
              <a:rPr lang="ru-RU" dirty="0" err="1"/>
              <a:t>Косинский</a:t>
            </a:r>
            <a:r>
              <a:rPr lang="ru-RU" dirty="0"/>
              <a:t>, </a:t>
            </a:r>
            <a:r>
              <a:rPr lang="ru-RU" dirty="0" err="1"/>
              <a:t>Куединский</a:t>
            </a:r>
            <a:r>
              <a:rPr lang="ru-RU" dirty="0"/>
              <a:t>, Чернушинский районы).</a:t>
            </a: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59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/>
          </a:bodyPr>
          <a:lstStyle/>
          <a:p>
            <a:pPr marL="69850" indent="0">
              <a:buNone/>
            </a:pPr>
            <a:r>
              <a:rPr lang="ru-RU" dirty="0"/>
              <a:t>8. В последнее время стали поступать обращения родителей детей, обучающихся в общеобразовательных организациях, нуждающихся в диетическом питании (дети с сахарным диабетом, </a:t>
            </a:r>
            <a:r>
              <a:rPr lang="ru-RU" dirty="0" err="1"/>
              <a:t>целиакией</a:t>
            </a:r>
            <a:r>
              <a:rPr lang="ru-RU" dirty="0"/>
              <a:t>). К сожалению, на  сегодняшний день, действительно, диетическое питание обеспечивается только в дошкольных образовательных организациях, в общеобразовательных организациях особенности питания отдельных групп детей по медицинским показаниям не учитываются. </a:t>
            </a: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14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 lnSpcReduction="10000"/>
          </a:bodyPr>
          <a:lstStyle/>
          <a:p>
            <a:pPr marL="69850" indent="0">
              <a:buNone/>
            </a:pPr>
            <a:r>
              <a:rPr lang="ru-RU" dirty="0"/>
              <a:t>9. В 2015 году родители детей-инвалидов стали обозначать проблему доступности для детей-инвалидов и детей с ОВЗ дополнительно образования. Эмпирическая информация, имеющаяся в распоряжении Уполномоченного, позволяет подтвердить недостаток в услугах системы дополнительного образования для детей-инвалидов.  Однако данная проблема требует дополнительного изучения и анализа. Уполномоченный считает необходимым предложить органам управления образованием в Пермском крае активизировать работу по созданию специальных условий в организациях дополнительного образования для расширения возможностей получения дополнительного образования и развития способностей и творческого потенциала детей-инвалидов и детей с ОВЗ. </a:t>
            </a: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ru-RU" dirty="0"/>
              <a:t>10. Проблема информированности родителей о возможностях получения дошкольного, общего и дополнительного образования детей-инвалидов и детей с ОВЗ в Пермском крае. </a:t>
            </a:r>
          </a:p>
          <a:p>
            <a:pPr marL="69850" indent="0">
              <a:buNone/>
            </a:pPr>
            <a:r>
              <a:rPr lang="ru-RU" dirty="0"/>
              <a:t>В своих обращениях в ходе личного приема и письменных обращениях родители отмечают отсутствие на сайтах Департамента образования администрации города Перми, Министерства образования и науки Пермского края достаточной информации об инклюзивном образовании, об услугах для детей-инвалидов, предоставляемых системой образования. Необходимо активизировать работу по повышению информированности родителей детей-инвалидов и детей с ОВЗ о реализации права на образование детей-инвалидов и детей с ОВЗ. </a:t>
            </a:r>
          </a:p>
          <a:p>
            <a:pPr marL="69850" indent="0">
              <a:buNone/>
            </a:pPr>
            <a:endParaRPr lang="ru-RU" dirty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95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914" y="530332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Предложения в проект решения Совета по делам инвалидов </a:t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 губернаторе Пермского края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ru-RU" dirty="0"/>
              <a:t>1.	Министерству образования и науки Пермского края  проанализировать ситуацию с потребностью в подготовке (переподготовке) кадров, повышения квалификации специалистов для работы с детьми с инвалидностью и с ОВЗ, сформировать государственный заказ и обеспечить его выполнение. </a:t>
            </a:r>
          </a:p>
          <a:p>
            <a:pPr marL="69850" indent="0">
              <a:buNone/>
            </a:pPr>
            <a:r>
              <a:rPr lang="ru-RU" dirty="0"/>
              <a:t>2.	Министерству образования и науки Пермского края принять норматив финансирования, направленного на создание условий для  развития и обучения детей с инвалидностью и ограниченными возможностями здоровья в дошкольных образовательных организациях (по аналогии с имеющимся нормативом для общеобразовательных организаций).</a:t>
            </a:r>
          </a:p>
          <a:p>
            <a:pPr marL="69850" indent="0">
              <a:buNone/>
            </a:pPr>
            <a:endParaRPr lang="ru-RU" dirty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97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914" y="530332"/>
            <a:ext cx="8064896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Предложения в проект решения Совета по делам инвалидов </a:t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 губернаторе Пермского края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268761"/>
            <a:ext cx="8237437" cy="5256583"/>
          </a:xfrm>
        </p:spPr>
        <p:txBody>
          <a:bodyPr>
            <a:normAutofit lnSpcReduction="10000"/>
          </a:bodyPr>
          <a:lstStyle/>
          <a:p>
            <a:pPr marL="69850" indent="0">
              <a:buNone/>
            </a:pPr>
            <a:r>
              <a:rPr lang="ru-RU" dirty="0"/>
              <a:t>3.	Органам управления образования муниципальных районов (городских округов) принять меры по созданию специальных условий для получения образования обучающимися с ограниченными возможностями здоровья в общеобразовательных, специальных коррекционных образовательных организациях, организациях дополнительного образования.</a:t>
            </a:r>
          </a:p>
          <a:p>
            <a:pPr marL="69850" indent="0">
              <a:buNone/>
            </a:pPr>
            <a:r>
              <a:rPr lang="ru-RU" dirty="0"/>
              <a:t>4.	Органам управления образования муниципальных районов (городских округов) обеспечить информирование родителей детей-инвалидов и детей с ограниченными возможностями здоровья о возможностях получения образовательных услуг дошкольного, общего и профессионального образования. </a:t>
            </a:r>
          </a:p>
          <a:p>
            <a:pPr marL="69850" indent="0">
              <a:buNone/>
            </a:pPr>
            <a:endParaRPr lang="ru-RU" dirty="0"/>
          </a:p>
          <a:p>
            <a:pPr marL="69850" indent="0">
              <a:buNone/>
            </a:pPr>
            <a:endParaRPr lang="ru-RU" dirty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44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6505" y="1340768"/>
            <a:ext cx="7851775" cy="504056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 smtClean="0"/>
          </a:p>
        </p:txBody>
      </p:sp>
      <p:sp>
        <p:nvSpPr>
          <p:cNvPr id="13315" name="Текст 4"/>
          <p:cNvSpPr>
            <a:spLocks noGrp="1"/>
          </p:cNvSpPr>
          <p:nvPr>
            <p:ph type="body" idx="1"/>
          </p:nvPr>
        </p:nvSpPr>
        <p:spPr>
          <a:xfrm>
            <a:off x="-108867" y="548680"/>
            <a:ext cx="9217024" cy="12961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96752"/>
            <a:ext cx="1990056" cy="226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687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база обеспечения Права на образование детей-инвалидов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896544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В соответствии с положениями Указа Президента Российской Федерации от 01.06.2012 N 761 «О Национальной стратегии действий в интересах детей на 2012-2017 годы» основными задачами органов исполнительной, законодательной, судебной власти, органов местного самоуправления в интересах детей-инвалидов должны стать:</a:t>
            </a:r>
          </a:p>
          <a:p>
            <a:pPr marL="0" indent="0" algn="ctr">
              <a:buNone/>
            </a:pPr>
            <a:r>
              <a:rPr lang="ru-RU" dirty="0"/>
              <a:t>- обеспечение в соответствии с международными стандартами прав детей-инвалидов и детей с ограниченными возможностями здоровья на воспитание в семьях, полноценное участие в общественной жизни, получение качественного образования всех уровней, квалифицированной медицинской помощи, охрану здоровья и реабилитацию, социализацию, юридическую и социальную защиту, профессиональную подготовку, доступную среду;</a:t>
            </a:r>
          </a:p>
          <a:p>
            <a:pPr marL="0" indent="0" algn="ctr">
              <a:buNone/>
            </a:pPr>
            <a:r>
              <a:rPr lang="ru-RU" dirty="0"/>
              <a:t>- создание системы ранней профилактики инвалидности у детей;</a:t>
            </a:r>
          </a:p>
          <a:p>
            <a:pPr marL="0" indent="0" algn="ctr">
              <a:buNone/>
            </a:pPr>
            <a:r>
              <a:rPr lang="ru-RU" dirty="0"/>
              <a:t>- всесторонняя поддержка семей, воспитывающих детей-инвалидов и детей с ограниченными возможностями здоровья: создание современной комплексной инфраструктуры реабилитационно-образовательной помощи детям-инвалидам и детям с ограниченными возможностями здоровья, внедрение таких детей в среду обычных сверстников, обеспечение их нормального жизнеустройства в будущей взрослой жизни.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Picture 5" descr="National Emblem Of Rus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91532" y="687388"/>
            <a:ext cx="868414" cy="93610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0860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687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база обеспечения Права на образование детей-инвалидов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89654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Федеральным законом от 29.12.2012 года №273-ФЗ «Об образовании в Российской Федерации» предусмотрено, что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r>
              <a:rPr lang="ru-RU" dirty="0"/>
              <a:t>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 Под специальными условиями для получения образования обучающимися с ограниченными возможностями здоровья в законе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endParaRPr lang="ru-RU" dirty="0"/>
          </a:p>
        </p:txBody>
      </p:sp>
      <p:pic>
        <p:nvPicPr>
          <p:cNvPr id="4" name="Picture 5" descr="National Emblem Of Rus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91532" y="687388"/>
            <a:ext cx="868414" cy="93610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6009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687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база обеспечения Права на образование детей-инвалидов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344816" cy="4392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Статьями 15 и 16 Закона Пермского края от 12.03.2014 N 308-ПК  «Об образовании в Пермском крае» предусмотрено, что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образования.</a:t>
            </a:r>
          </a:p>
          <a:p>
            <a:pPr marL="0" indent="0">
              <a:buNone/>
            </a:pPr>
            <a:r>
              <a:rPr lang="ru-RU" dirty="0"/>
              <a:t>Под специальными условиями для получения образования понимается:</a:t>
            </a:r>
          </a:p>
          <a:p>
            <a:pPr marL="0" indent="0">
              <a:buNone/>
            </a:pPr>
            <a:r>
              <a:rPr lang="ru-RU" dirty="0"/>
              <a:t>1) создание условий обучения, воспитания и развития, включающих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и (или) педагогическую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других условий, без которых невозможно или затруднено освоение образовательных программ обучающимися с ограниченными возможностями здоровья;</a:t>
            </a:r>
          </a:p>
          <a:p>
            <a:pPr marL="0" indent="0">
              <a:buNone/>
            </a:pPr>
            <a:r>
              <a:rPr lang="ru-RU" dirty="0"/>
              <a:t>2) полное государственное обеспечение и обеспечение питанием, одеждой, обувью, мягким и жестким инвентарем обучающихся с ограниченными возможностями здоровья, проживающих в организации, осуществляющей образовательную деятельность;</a:t>
            </a:r>
          </a:p>
          <a:p>
            <a:pPr marL="0" indent="0">
              <a:buNone/>
            </a:pPr>
            <a:r>
              <a:rPr lang="ru-RU" dirty="0"/>
              <a:t>3) создание условий для профессионального обучения обучающимся с ограниченными возможностями здоровья (с различными формами умственной отсталости), не имеющим основного общего и среднего общего образования;</a:t>
            </a:r>
          </a:p>
          <a:p>
            <a:pPr marL="0" indent="0">
              <a:buNone/>
            </a:pPr>
            <a:r>
              <a:rPr lang="ru-RU" dirty="0"/>
              <a:t>4) бесплатное предоставление специальных учебников и учебных пособий, иной учебной литературы, а также услуг </a:t>
            </a:r>
            <a:r>
              <a:rPr lang="ru-RU" dirty="0" err="1"/>
              <a:t>сурдопереводчиков</a:t>
            </a:r>
            <a:r>
              <a:rPr lang="ru-RU" dirty="0"/>
              <a:t> и </a:t>
            </a:r>
            <a:r>
              <a:rPr lang="ru-RU" dirty="0" err="1"/>
              <a:t>тифлосурдопереводчиков</a:t>
            </a:r>
            <a:r>
              <a:rPr lang="ru-RU" dirty="0"/>
              <a:t> при получении образования обучающимся с ограниченными возможностями здоровья. Указанная мера социальной поддержки является расходным обязательством Пермского края в отношении таких обучающихся, за исключением обучающихся за счет бюджетных ассигнований федерального бюджета.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1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Нормативно-правовая база обеспечения Права на образование детей-инвалидов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65429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Лицам с ограниченными возможностями здоровья с учетом особенностей их психофизического развития, индивидуальных возможностей создаются необходимые условия для получения без дискриминации качественного образования,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здоровья.</a:t>
            </a:r>
          </a:p>
          <a:p>
            <a:r>
              <a:rPr lang="ru-RU" dirty="0"/>
              <a:t>С согласия родителей (законных представителей) и на основании рекомендаций психолого-медико-педагогической комиссии лицам с ограниченными возможностями здоровья гарантировано получение образования как в отдельных организациях, осуществляющих образовательную деятельность по адаптированным общеобразовательным программам для глухих, слабослышащих, позднооглохших, слепых, слабовидящих, с тяжелыми нарушениями речи, нарушениями опорно-двигательного аппарата, задержкой психического развития, умственной отсталостью, расстройствами аутистического спектра, со сложными дефектами и других обучающихся с ограниченными возможностями здоровья, так и получение инклюзивного образования посредством создания специальных условий для получения образования указанными обучающимися.</a:t>
            </a:r>
          </a:p>
          <a:p>
            <a:endParaRPr lang="ru-RU" dirty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21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75656"/>
            <a:ext cx="8167234" cy="5121696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В 2013 году Уполномоченным был подготовлен Специальный доклад «Обеспечение прав детей с инвалидностью в Пермском крае: проблемы и рекомендации по улучшению положения семей, воспитывающих детей с инвалидностью». Один из разделов специального доклада был посвящен проблемам в области образования детей-инвалидов и детей с ограниченными возможностями здоровья. </a:t>
            </a:r>
            <a:endParaRPr lang="ru-RU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55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-891480"/>
            <a:ext cx="8784976" cy="223224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ru-RU" sz="1400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esistomina\Desktop\pro_clean_carpet_green_pho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1071047" cy="71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6417" cy="4707731"/>
          </a:xfrm>
        </p:spPr>
        <p:txBody>
          <a:bodyPr/>
          <a:lstStyle/>
          <a:p>
            <a:pPr marL="69850" indent="0">
              <a:buNone/>
            </a:pPr>
            <a:r>
              <a:rPr lang="ru-RU" sz="1600" dirty="0"/>
              <a:t>Напомним, три года назад в результате анализа обращений родителей детей с инвалидностью, личных посещений образовательных организаций, Уполномоченный по правам ребенка в Пермском крае акцентировал внимание на следующие проблемы в сфере образования детей-инвалидов:</a:t>
            </a:r>
          </a:p>
          <a:p>
            <a:r>
              <a:rPr lang="ru-RU" sz="1600" dirty="0"/>
              <a:t>- неполный учет детей-инвалидов, нуждающихся в получении образования;</a:t>
            </a:r>
          </a:p>
          <a:p>
            <a:r>
              <a:rPr lang="ru-RU" sz="1600" dirty="0"/>
              <a:t>- нехватка узких специалистов для правильной постановки диагноза и выбора формы образования;</a:t>
            </a:r>
          </a:p>
          <a:p>
            <a:r>
              <a:rPr lang="ru-RU" sz="1600" dirty="0"/>
              <a:t>- недостаточность материальной базы в ОУ, не </a:t>
            </a:r>
            <a:r>
              <a:rPr lang="ru-RU" sz="1600" dirty="0" smtClean="0"/>
              <a:t>позволяющая </a:t>
            </a:r>
            <a:r>
              <a:rPr lang="ru-RU" sz="1600" dirty="0"/>
              <a:t>в полной мере проводить </a:t>
            </a:r>
            <a:r>
              <a:rPr lang="ru-RU" sz="1600" dirty="0" smtClean="0"/>
              <a:t>образовательную </a:t>
            </a:r>
            <a:r>
              <a:rPr lang="ru-RU" sz="1600" dirty="0"/>
              <a:t>и реабилитационную работу;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неразработанность</a:t>
            </a:r>
            <a:r>
              <a:rPr lang="ru-RU" sz="1600" dirty="0"/>
              <a:t> теории и практики </a:t>
            </a:r>
            <a:r>
              <a:rPr lang="ru-RU" sz="1600" dirty="0" smtClean="0"/>
              <a:t>инклюзивного </a:t>
            </a:r>
            <a:r>
              <a:rPr lang="ru-RU" sz="1600" dirty="0"/>
              <a:t>образования детей-инвалидов;</a:t>
            </a:r>
          </a:p>
          <a:p>
            <a:r>
              <a:rPr lang="ru-RU" sz="1600" dirty="0"/>
              <a:t>- материальная, функциональная, </a:t>
            </a:r>
            <a:r>
              <a:rPr lang="ru-RU" sz="1600" dirty="0" smtClean="0"/>
              <a:t>психологическая </a:t>
            </a:r>
            <a:r>
              <a:rPr lang="ru-RU" sz="1600" dirty="0"/>
              <a:t>неготовность учреждений образования и </a:t>
            </a:r>
            <a:r>
              <a:rPr lang="ru-RU" sz="1600" dirty="0" smtClean="0"/>
              <a:t>населения </a:t>
            </a:r>
            <a:r>
              <a:rPr lang="ru-RU" sz="1600" dirty="0"/>
              <a:t>к обучению детей в системе общего </a:t>
            </a:r>
            <a:r>
              <a:rPr lang="ru-RU" sz="1600" dirty="0" smtClean="0"/>
              <a:t>образования </a:t>
            </a:r>
            <a:r>
              <a:rPr lang="ru-RU" sz="1600" dirty="0"/>
              <a:t>совместно со здоровыми детьми;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096695" cy="144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726344"/>
          </a:xfrm>
        </p:spPr>
        <p:txBody>
          <a:bodyPr>
            <a:normAutofit/>
          </a:bodyPr>
          <a:lstStyle/>
          <a:p>
            <a:pPr marL="69850" indent="0" algn="just">
              <a:buNone/>
            </a:pPr>
            <a:r>
              <a:rPr lang="ru-RU" sz="2000" dirty="0" smtClean="0"/>
              <a:t>-в </a:t>
            </a:r>
            <a:r>
              <a:rPr lang="ru-RU" sz="2000" dirty="0"/>
              <a:t>образовательных учреждениях </a:t>
            </a:r>
            <a:r>
              <a:rPr lang="ru-RU" sz="2000" dirty="0" smtClean="0"/>
              <a:t>Пермского </a:t>
            </a:r>
            <a:r>
              <a:rPr lang="ru-RU" sz="2000" dirty="0"/>
              <a:t>края не разрабатываются индивидуальные </a:t>
            </a:r>
            <a:r>
              <a:rPr lang="ru-RU" sz="2000" dirty="0" smtClean="0"/>
              <a:t>образовательные </a:t>
            </a:r>
            <a:r>
              <a:rPr lang="ru-RU" sz="2000" dirty="0"/>
              <a:t>программы с приоритетным </a:t>
            </a:r>
            <a:r>
              <a:rPr lang="ru-RU" sz="2000" dirty="0" smtClean="0"/>
              <a:t>осуществлением </a:t>
            </a:r>
            <a:r>
              <a:rPr lang="ru-RU" sz="2000" dirty="0"/>
              <a:t>квалифицированной коррекции </a:t>
            </a:r>
            <a:r>
              <a:rPr lang="ru-RU" sz="2000" dirty="0" smtClean="0"/>
              <a:t>отклонений </a:t>
            </a:r>
            <a:r>
              <a:rPr lang="ru-RU" sz="2000" dirty="0"/>
              <a:t>в физическом и психическом развитии детей-инвалидов;</a:t>
            </a:r>
            <a:br>
              <a:rPr lang="ru-RU" sz="2000" dirty="0"/>
            </a:br>
            <a:r>
              <a:rPr lang="ru-RU" sz="2000" dirty="0"/>
              <a:t>- фактически отсутствует возможность устроить ребенка-инвалида в детский сад до момента </a:t>
            </a:r>
            <a:r>
              <a:rPr lang="ru-RU" sz="2000" dirty="0" smtClean="0"/>
              <a:t>зачисления </a:t>
            </a:r>
            <a:r>
              <a:rPr lang="ru-RU" sz="2000" dirty="0"/>
              <a:t>ребенка в школу или назначения ему </a:t>
            </a:r>
            <a:r>
              <a:rPr lang="ru-RU" sz="2000" dirty="0" smtClean="0"/>
              <a:t>индивидуального </a:t>
            </a:r>
            <a:r>
              <a:rPr lang="ru-RU" sz="2000" dirty="0"/>
              <a:t>образовательного маршрута;</a:t>
            </a:r>
            <a:br>
              <a:rPr lang="ru-RU" sz="2000" dirty="0"/>
            </a:br>
            <a:r>
              <a:rPr lang="ru-RU" sz="2000" dirty="0"/>
              <a:t>- зачастую не соответствует санитарно-гигиеническим требованиям режим занятий ребенка-инвалида;</a:t>
            </a:r>
            <a:br>
              <a:rPr lang="ru-RU" sz="2000" dirty="0"/>
            </a:br>
            <a:r>
              <a:rPr lang="ru-RU" sz="2000" dirty="0"/>
              <a:t>- у педагогических работников отсутствует </a:t>
            </a:r>
            <a:r>
              <a:rPr lang="ru-RU" sz="2000" dirty="0" smtClean="0"/>
              <a:t>необходимая </a:t>
            </a:r>
            <a:r>
              <a:rPr lang="ru-RU" sz="2000" dirty="0"/>
              <a:t>профессионально-педагогическая </a:t>
            </a:r>
            <a:r>
              <a:rPr lang="ru-RU" sz="2000" dirty="0" smtClean="0"/>
              <a:t>квалификация</a:t>
            </a:r>
            <a:r>
              <a:rPr lang="ru-RU" sz="2000" dirty="0"/>
              <a:t>, соответствующая требованиям </a:t>
            </a:r>
            <a:r>
              <a:rPr lang="ru-RU" sz="2000" dirty="0" smtClean="0"/>
              <a:t>квалификационных </a:t>
            </a:r>
            <a:r>
              <a:rPr lang="ru-RU" sz="2000" dirty="0"/>
              <a:t>характеристик для работы с детьми-инвалидами; </a:t>
            </a:r>
            <a:endParaRPr lang="ru-RU" sz="2000" dirty="0" smtClean="0"/>
          </a:p>
        </p:txBody>
      </p:sp>
      <p:pic>
        <p:nvPicPr>
          <p:cNvPr id="4" name="Рисунок 3" descr="http://ombudsman.perm.ru/_res/news/img267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893" y="692696"/>
            <a:ext cx="720080" cy="81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3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842</TotalTime>
  <Words>2312</Words>
  <Application>Microsoft Office PowerPoint</Application>
  <PresentationFormat>Экран (4:3)</PresentationFormat>
  <Paragraphs>71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Century Gothic</vt:lpstr>
      <vt:lpstr>Times New Roman</vt:lpstr>
      <vt:lpstr>Wingdings 2</vt:lpstr>
      <vt:lpstr>Остин</vt:lpstr>
      <vt:lpstr>                     Роль и место социально ориентированных некоммерческих организаций (СО НКО) в реализации  Национальной стратегии действий  в интересах детей                       </vt:lpstr>
      <vt:lpstr>Нормативно-правовая база обеспечения Права на образование детей-инвалидов</vt:lpstr>
      <vt:lpstr>Нормативно-правовая база обеспечения Права на образование детей-инвалидов</vt:lpstr>
      <vt:lpstr>Нормативно-правовая база обеспечения Права на образование детей-инвалидов</vt:lpstr>
      <vt:lpstr>Нормативно-правовая база обеспечения Права на образование детей-инвалидов</vt:lpstr>
      <vt:lpstr>Нормативно-правовая база обеспечения Права на образование детей-инвалидов</vt:lpstr>
      <vt:lpstr>Презентация PowerPoint</vt:lpstr>
      <vt:lpstr> - </vt:lpstr>
      <vt:lpstr>Презентация PowerPoint</vt:lpstr>
      <vt:lpstr>Презентация PowerPoint</vt:lpstr>
      <vt:lpstr>Презентация PowerPoint</vt:lpstr>
      <vt:lpstr>проблемы, которые требуют дальнейшей работы и принятия мер по их решению </vt:lpstr>
      <vt:lpstr>Презентация PowerPoint</vt:lpstr>
      <vt:lpstr>Из обращения родителей детей с ОВЗ</vt:lpstr>
      <vt:lpstr>Презентация PowerPoint</vt:lpstr>
      <vt:lpstr>Презентация PowerPoint</vt:lpstr>
      <vt:lpstr>данные психолого-медико-педагогической комиссии города Перми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Предложения в проект решения Совета по делам инвалидов  при губернаторе Пермского края </vt:lpstr>
      <vt:lpstr>   Предложения в проект решения Совета по делам инвалидов  при губернаторе Пермского края </vt:lpstr>
      <vt:lpstr>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СПЕЦИАЛЬНЫЙ ДОКЛАД  «О СОБЛЮДЕНИИ  ПРАВ ДЕТЕЙ  В ПЕРМСКОМ КРАЕ  В 2010 ГОДУ»</dc:title>
  <dc:creator>pvmikov</dc:creator>
  <cp:lastModifiedBy>Осипова Екатерина Николаевна</cp:lastModifiedBy>
  <cp:revision>92</cp:revision>
  <cp:lastPrinted>2013-02-12T11:57:37Z</cp:lastPrinted>
  <dcterms:created xsi:type="dcterms:W3CDTF">2011-06-15T11:05:46Z</dcterms:created>
  <dcterms:modified xsi:type="dcterms:W3CDTF">2015-12-02T12:16:15Z</dcterms:modified>
</cp:coreProperties>
</file>