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6" r:id="rId4"/>
    <p:sldId id="261" r:id="rId5"/>
    <p:sldId id="262" r:id="rId6"/>
    <p:sldId id="263" r:id="rId7"/>
    <p:sldId id="260" r:id="rId8"/>
    <p:sldId id="258" r:id="rId9"/>
    <p:sldId id="259" r:id="rId10"/>
    <p:sldId id="264" r:id="rId1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11AB4DA2-B322-4880-8BA9-5BF99DB86081}">
          <p14:sldIdLst>
            <p14:sldId id="256"/>
            <p14:sldId id="265"/>
            <p14:sldId id="266"/>
            <p14:sldId id="261"/>
            <p14:sldId id="262"/>
            <p14:sldId id="263"/>
            <p14:sldId id="260"/>
            <p14:sldId id="258"/>
            <p14:sldId id="259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202" y="1620542"/>
            <a:ext cx="11507788" cy="297180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Специальный доклад </a:t>
            </a:r>
            <a:b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</a:br>
            <a: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«</a:t>
            </a:r>
            <a:r>
              <a:rPr lang="ru-RU" sz="3200" b="1" dirty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О роли муниципальных музеев в реализации Концепции государственной политики по увековечению памяти </a:t>
            </a:r>
            <a: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/>
            </a:r>
            <a:b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</a:br>
            <a: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жертв </a:t>
            </a:r>
            <a:r>
              <a:rPr lang="ru-RU" sz="3200" b="1" dirty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политических репрессий</a:t>
            </a:r>
            <a:r>
              <a:rPr lang="ru-RU" sz="32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»</a:t>
            </a:r>
            <a:endParaRPr lang="ru-RU" sz="3200" dirty="0"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dir="1140000" algn="l" rotWithShape="0">
                  <a:prstClr val="black">
                    <a:alpha val="94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174282" y="4936666"/>
            <a:ext cx="10029524" cy="54973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>
                  <a:outerShdw blurRad="50800" dist="38100" algn="l" rotWithShape="0">
                    <a:prstClr val="black"/>
                  </a:outerShdw>
                </a:effectLst>
              </a:rPr>
              <a:t>п</a:t>
            </a:r>
            <a:r>
              <a:rPr lang="ru-RU" b="1" dirty="0" smtClean="0">
                <a:effectLst>
                  <a:outerShdw blurRad="50800" dist="38100" algn="l" rotWithShape="0">
                    <a:prstClr val="black"/>
                  </a:outerShdw>
                </a:effectLst>
              </a:rPr>
              <a:t>одготовлен Уполномоченным по правам человека в Пермском крае</a:t>
            </a:r>
            <a:endParaRPr lang="ru-RU" b="1" dirty="0">
              <a:effectLst>
                <a:outerShdw blurRad="50800" dist="38100" algn="l" rotWithShape="0">
                  <a:prstClr val="black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783" y="220396"/>
            <a:ext cx="2472217" cy="151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1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17558"/>
            <a:ext cx="12192000" cy="1550759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effectLst>
                  <a:glow rad="63500">
                    <a:schemeClr val="bg2">
                      <a:lumMod val="50000"/>
                      <a:alpha val="40000"/>
                    </a:schemeClr>
                  </a:glow>
                  <a:outerShdw dir="1140000" algn="l" rotWithShape="0">
                    <a:prstClr val="black">
                      <a:alpha val="94000"/>
                    </a:prstClr>
                  </a:outerShdw>
                </a:effectLst>
              </a:rPr>
              <a:t>Спасибо за внимание!</a:t>
            </a:r>
            <a:endParaRPr lang="ru-RU" sz="6000" dirty="0">
              <a:effectLst>
                <a:glow rad="63500">
                  <a:schemeClr val="bg2">
                    <a:lumMod val="50000"/>
                    <a:alpha val="40000"/>
                  </a:schemeClr>
                </a:glow>
                <a:outerShdw dir="1140000" algn="l" rotWithShape="0">
                  <a:prstClr val="black">
                    <a:alpha val="94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4982" y="173584"/>
            <a:ext cx="1632265" cy="100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2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2625" y="3798226"/>
            <a:ext cx="3426942" cy="2570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852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Опыт работы </a:t>
            </a:r>
            <a:r>
              <a:rPr lang="ru-RU" sz="3200" b="1" dirty="0" err="1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красновишерского</a:t>
            </a:r>
            <a:r>
              <a:rPr lang="ru-RU" sz="32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 района</a:t>
            </a:r>
            <a:endParaRPr lang="ru-RU" sz="32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217738" y="1393411"/>
            <a:ext cx="4973053" cy="5832971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2011г. п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роведено 12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выставок на тему репрессий 30 – 40-х годов 20 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века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(«Города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несвободы» совместно с 5 городами Пермского края и  выставка – экспозиция  «ВИШЛАГ» проводимая в «Перми 36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»); </a:t>
            </a:r>
            <a:endParaRPr lang="ru-RU" sz="17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При 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краеведческом музее открыта экспозиция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«Зал В.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Шаламова»;</a:t>
            </a:r>
            <a:endParaRPr lang="ru-RU" sz="17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 2010г. в июне и октябре проходят «</a:t>
            </a:r>
            <a:r>
              <a:rPr lang="ru-RU" sz="1700" b="1" dirty="0" err="1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Шаламовские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чтения», конференции, показ тематических 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спектаклей;</a:t>
            </a:r>
          </a:p>
          <a:p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установлен памятный знак в месте массовых захоронений местных жителей и репрессированных граждан необъятной страны - строителей </a:t>
            </a:r>
            <a:r>
              <a:rPr lang="ru-RU" sz="1700" b="1" dirty="0" err="1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ВИШХИМЗа</a:t>
            </a:r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;</a:t>
            </a:r>
          </a:p>
          <a:p>
            <a:r>
              <a:rPr lang="ru-RU" sz="17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 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сквере памяти жертв политических репрессий установлен памятник писателю </a:t>
            </a:r>
            <a:r>
              <a:rPr lang="ru-RU" sz="1700" b="1" dirty="0" err="1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Варламу</a:t>
            </a:r>
            <a:r>
              <a:rPr lang="ru-RU" sz="17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Шаламову</a:t>
            </a:r>
            <a:endParaRPr lang="ru-RU" sz="17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endParaRPr lang="ru-RU" sz="21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endParaRPr lang="ru-RU" sz="2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19" y="33472"/>
            <a:ext cx="1062681" cy="6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26" y="1121562"/>
            <a:ext cx="4833223" cy="2885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141" y="4045440"/>
            <a:ext cx="4390766" cy="271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82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6629" y="482111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Опыт работы муниципальных музеев</a:t>
            </a:r>
            <a:endParaRPr lang="ru-RU" sz="32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553580" y="2536476"/>
            <a:ext cx="10911581" cy="4730598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1800" b="1" dirty="0" err="1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Березниковский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историко-краеведческий музей имени И. Ф. Коновалова </a:t>
            </a:r>
          </a:p>
          <a:p>
            <a:pPr marL="0" indent="0">
              <a:buNone/>
            </a:pP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•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Реализация проектов и экспозиций;</a:t>
            </a:r>
          </a:p>
          <a:p>
            <a:pPr marL="0" indent="0">
              <a:buNone/>
            </a:pP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• Научная работа по сбору материалов о судьбах политических репрессированных в г.Березники;</a:t>
            </a:r>
          </a:p>
          <a:p>
            <a:pPr marL="0" indent="0">
              <a:buNone/>
            </a:pP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• Сотрудничество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 обществом «Мемориал» в рамках реализации таких проектов, как «Последний адрес», «Карта ГУЛАГа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»;</a:t>
            </a:r>
          </a:p>
          <a:p>
            <a:r>
              <a:rPr lang="ru-RU" sz="1800" b="1" dirty="0" err="1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Ординским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народным историко-краеведческим музеем создана передвижная тематическая экспозиция «Протоколы «советских мудрецов» (о репрессированных людях </a:t>
            </a:r>
            <a:r>
              <a:rPr lang="ru-RU" sz="1800" b="1" dirty="0" err="1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Ординского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 района в ХХ веке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);</a:t>
            </a:r>
          </a:p>
          <a:p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Губахинский историко-краеведческий 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музей</a:t>
            </a:r>
          </a:p>
          <a:p>
            <a:pPr marL="0" indent="0">
              <a:buNone/>
            </a:pP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•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сотрудничая с обществом "Мемориал", реализует передвижные выставки ("Не забудьте нас", "Папины письма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");</a:t>
            </a:r>
            <a:endParaRPr lang="ru-RU" sz="1800" b="1" dirty="0">
              <a:ln w="12700">
                <a:solidFill>
                  <a:schemeClr val="bg2">
                    <a:lumMod val="50000"/>
                    <a:alpha val="83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pPr marL="0" indent="0">
              <a:buNone/>
            </a:pP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•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 2017 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году планируется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открытие выставки "Прикамье. Репрессии. 1930-1950-е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";</a:t>
            </a:r>
          </a:p>
          <a:p>
            <a:pPr marL="0" indent="0">
              <a:buNone/>
            </a:pP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	• </a:t>
            </a:r>
            <a:r>
              <a:rPr lang="ru-RU" sz="1800" b="1" dirty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собран фонд научного архива "Политические репрессии в </a:t>
            </a:r>
            <a:r>
              <a:rPr lang="ru-RU" sz="1800" b="1" dirty="0" err="1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Губахе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"  и 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др</a:t>
            </a:r>
            <a:r>
              <a:rPr lang="ru-RU" sz="1800" b="1" dirty="0" smtClean="0">
                <a:ln w="12700">
                  <a:solidFill>
                    <a:schemeClr val="bg2">
                      <a:lumMod val="50000"/>
                      <a:alpha val="83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.</a:t>
            </a:r>
            <a:endParaRPr lang="ru-RU" sz="1800" b="1" dirty="0">
              <a:ln w="12700">
                <a:solidFill>
                  <a:schemeClr val="bg2">
                    <a:lumMod val="50000"/>
                    <a:alpha val="83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endParaRPr lang="ru-RU" sz="18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pPr marL="0" indent="0">
              <a:buNone/>
            </a:pPr>
            <a:endParaRPr lang="ru-RU" sz="17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endParaRPr lang="ru-RU" sz="21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endParaRPr lang="ru-RU" sz="2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319" y="33472"/>
            <a:ext cx="1062681" cy="65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852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проблемы</a:t>
            </a:r>
            <a:endParaRPr lang="ru-RU" sz="44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234214" y="1021264"/>
            <a:ext cx="4973053" cy="5373577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Работа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музеев по теме политических репрессий ведется на уровне отдельных мероприятий, приуроченных к памятной дате – 30 октября; </a:t>
            </a:r>
            <a:endParaRPr lang="ru-RU" sz="1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Отсутствуют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планы годовой работы музея по данной тематике</a:t>
            </a:r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;</a:t>
            </a:r>
          </a:p>
          <a:p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Н</a:t>
            </a:r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е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все музейные сотрудники знают о принятии и существовании Концепции государственной политики по увековечению памяти жертв политических репрессий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133770"/>
            <a:ext cx="1304710" cy="7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55" y="1220715"/>
            <a:ext cx="6418757" cy="4461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07267" y="5685143"/>
            <a:ext cx="7064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Передвижная выставка «Прикамье. Репрессии. 1930-50-е»,</a:t>
            </a:r>
            <a:endParaRPr lang="ru-RU" sz="1600" b="1" dirty="0">
              <a:ln>
                <a:solidFill>
                  <a:schemeClr val="bg2">
                    <a:lumMod val="50000"/>
                    <a:alpha val="91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i="1" dirty="0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организатор - Пермское краевое отделение Международного общества «Мемориал»</a:t>
            </a:r>
            <a:endParaRPr lang="ru-RU" sz="1600" b="1" dirty="0">
              <a:ln>
                <a:solidFill>
                  <a:schemeClr val="bg2">
                    <a:lumMod val="50000"/>
                    <a:alpha val="91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759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5139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проблемы</a:t>
            </a:r>
            <a:endParaRPr lang="ru-RU" sz="44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7341760" y="1090469"/>
            <a:ext cx="4973053" cy="5373577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Руководителями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музеев отмечается нехватка финансирования экспозиционной деятельности музея; </a:t>
            </a:r>
            <a:endParaRPr lang="ru-RU" sz="1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</a:t>
            </a:r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тсутствие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штатных единиц в учреждениях;</a:t>
            </a:r>
            <a:endParaRPr lang="ru-RU" sz="21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в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рамках краевых и муниципальных конкурсов культурных и социальных проектов не предусмотрена номинация «Увековечение памяти жертв политических репрессий</a:t>
            </a:r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»</a:t>
            </a:r>
            <a:endParaRPr lang="ru-RU" sz="2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133770"/>
            <a:ext cx="1304710" cy="7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601" y="5832527"/>
            <a:ext cx="7064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Передвижная выставка «Папины письма», </a:t>
            </a:r>
          </a:p>
          <a:p>
            <a:pPr algn="ctr"/>
            <a:r>
              <a:rPr lang="ru-RU" sz="1600" b="1" i="1" dirty="0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организатор - Пермское краевое отделение Международного общества «Мемориал»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" y="1429815"/>
            <a:ext cx="6863165" cy="442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647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4852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53000"/>
                    </a:prstClr>
                  </a:outerShdw>
                </a:effectLst>
              </a:rPr>
              <a:t>проблемы</a:t>
            </a:r>
            <a:endParaRPr lang="ru-RU" sz="44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53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234214" y="1021264"/>
            <a:ext cx="4973053" cy="5373577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О</a:t>
            </a:r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рганами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социальной защиты не предоставляются уточненные списки реабилитированных граждан ; </a:t>
            </a:r>
            <a:endParaRPr lang="ru-RU" sz="1100" b="1" dirty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не все музеи взаимодействуют с Пермским краевым отделением международного общества "Мемориал" и его филиалами;</a:t>
            </a:r>
            <a:endParaRPr lang="ru-RU" sz="2100" b="1" dirty="0" smtClean="0">
              <a:ln w="12700">
                <a:solidFill>
                  <a:schemeClr val="bg2">
                    <a:lumMod val="50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91000"/>
                  </a:prstClr>
                </a:outerShdw>
              </a:effectLst>
            </a:endParaRPr>
          </a:p>
          <a:p>
            <a:r>
              <a:rPr lang="ru-RU" sz="2100" b="1" dirty="0" smtClean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на </a:t>
            </a:r>
            <a:r>
              <a:rPr lang="ru-RU" sz="2100" b="1" dirty="0">
                <a:ln w="12700">
                  <a:solidFill>
                    <a:schemeClr val="bg2">
                      <a:lumMod val="50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91000"/>
                    </a:prstClr>
                  </a:outerShdw>
                </a:effectLst>
              </a:rPr>
              <a:t>уровне местного самоуправления нет межведомственной координационной работы по увековечению памяти жертв политических репрессий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133770"/>
            <a:ext cx="1304710" cy="7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27057" y="6043715"/>
            <a:ext cx="70649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Музей-диорама «Лагерь на красной горке», </a:t>
            </a:r>
            <a:r>
              <a:rPr lang="ru-RU" sz="1600" b="1" i="1" dirty="0" err="1">
                <a:ln>
                  <a:solidFill>
                    <a:schemeClr val="bg2">
                      <a:lumMod val="50000"/>
                      <a:alpha val="91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г.Красновишерск</a:t>
            </a:r>
            <a:endParaRPr lang="ru-RU" sz="1600" b="1" dirty="0">
              <a:ln>
                <a:solidFill>
                  <a:schemeClr val="bg2">
                    <a:lumMod val="50000"/>
                    <a:alpha val="91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775" y="1600778"/>
            <a:ext cx="6179420" cy="442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538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390" y="202131"/>
            <a:ext cx="11357810" cy="116251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62000"/>
                    </a:prstClr>
                  </a:outerShdw>
                </a:effectLst>
              </a:rPr>
              <a:t>Встреча Уполномоченного с директорами муниципальных музеев, 20.03.2017</a:t>
            </a:r>
            <a:r>
              <a:rPr lang="ru-RU" sz="1800" b="1" dirty="0" smtClean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62000"/>
                    </a:prstClr>
                  </a:outerShdw>
                </a:effectLst>
              </a:rPr>
              <a:t> </a:t>
            </a:r>
            <a:endParaRPr lang="ru-RU" sz="18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62000"/>
                  </a:prst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891" y="1524267"/>
            <a:ext cx="7698808" cy="5035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51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385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9000"/>
                    </a:prstClr>
                  </a:outerShdw>
                </a:effectLst>
              </a:rPr>
              <a:t>рекомендации</a:t>
            </a:r>
            <a:endParaRPr lang="ru-RU" sz="44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9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522972" y="1578544"/>
            <a:ext cx="11146055" cy="44179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Министерству культуры Пермского края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рассмотреть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возможность проведения обучающих семинаров для руководителей музеев по реализации государственной Концепции государственной политики по увековечению памяти жертв политических репрессий; 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совместно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 Министерством образования и науки Пермского края регулярно проводить научно-практические конференции по увековечению памяти жертв политических репрессий, по музеефикации этих событий;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внести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изменения в Положение о Конкурсе, направленного на модернизацию музейного дела, в части выделения отдельной номинации по увековечению памяти жертв политических репрессий в деятельности музеев </a:t>
            </a: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г.Перми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и Пермского края (Федеральный закон от 9 марта 2016 г. N 67-ФЗ "О внесении изменений в отдельные законодательные акты Российской Федерации в связи с увековечением памяти жертв политических репрессий");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организовать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краевой конкурс на лучшую экспозицию (выставку) года по увековечению памяти жертв политических репрессий.</a:t>
            </a:r>
          </a:p>
          <a:p>
            <a:pPr algn="ctr"/>
            <a:endParaRPr lang="ru-RU" b="1" dirty="0">
              <a:effectLst>
                <a:outerShdw blurRad="50800" dist="38100" algn="l" rotWithShape="0">
                  <a:prstClr val="black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133770"/>
            <a:ext cx="1304710" cy="7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61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90000">
              <a:srgbClr val="764E40"/>
            </a:gs>
            <a:gs pos="79000">
              <a:srgbClr val="875F4C"/>
            </a:gs>
            <a:gs pos="17000">
              <a:srgbClr val="FBF9F7"/>
            </a:gs>
            <a:gs pos="56000">
              <a:srgbClr val="C4AFA5"/>
            </a:gs>
            <a:gs pos="28000">
              <a:srgbClr val="F7F3F0"/>
            </a:gs>
            <a:gs pos="39000">
              <a:srgbClr val="F0E9E5"/>
            </a:gs>
            <a:gs pos="10000">
              <a:schemeClr val="tx1"/>
            </a:gs>
            <a:gs pos="100000">
              <a:schemeClr val="bg2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75385"/>
            <a:ext cx="12192000" cy="84533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ln w="3175" cmpd="sng">
                  <a:solidFill>
                    <a:schemeClr val="tx1"/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6000"/>
                    </a:prstClr>
                  </a:outerShdw>
                </a:effectLst>
              </a:rPr>
              <a:t>рекомендации</a:t>
            </a:r>
            <a:endParaRPr lang="ru-RU" sz="4400" dirty="0">
              <a:ln w="3175" cmpd="sng">
                <a:solidFill>
                  <a:schemeClr val="tx1"/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6000"/>
                  </a:prst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532597" y="1626670"/>
            <a:ext cx="11146055" cy="4629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 Муниципальным музеям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провести мероприятия по выполнению задач первого этапа реализации Концепции государственной политики по увековечению памяти жертв политических репрессий, организовать взаимодействие с государственными и муниципальными архивами, Пермским краевым отделением Международного общества "Мемориал» в части обмена информацией (архивные данные, списки реабилитированных и т.д.).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Администрации губернатора Пермского края, органам местного самоуправления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предусмотреть выделение номинации «Увековечение памяти жертв политических репрессий» при проведении краевого и муниципальных конкурсов социальных и культурных проектов.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Администрациям муниципальных районов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рассмотреть возможность координации деятельности бюджетных учреждений и общественных организаций по теме увековечения памяти жертв политических репрессий.</a:t>
            </a:r>
          </a:p>
          <a:p>
            <a:pPr algn="ctr"/>
            <a:endParaRPr lang="ru-RU" b="1" dirty="0">
              <a:effectLst>
                <a:outerShdw blurRad="50800" dist="38100" algn="l" rotWithShape="0">
                  <a:prstClr val="black"/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290" y="133770"/>
            <a:ext cx="1304710" cy="79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1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241</TotalTime>
  <Words>540</Words>
  <Application>Microsoft Office PowerPoint</Application>
  <PresentationFormat>Широкоэкранный</PresentationFormat>
  <Paragraphs>49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Century Gothic</vt:lpstr>
      <vt:lpstr>Wingdings 3</vt:lpstr>
      <vt:lpstr>Сектор</vt:lpstr>
      <vt:lpstr>Специальный доклад  «О роли муниципальных музеев в реализации Концепции государственной политики по увековечению памяти  жертв политических репрессий»</vt:lpstr>
      <vt:lpstr>Опыт работы красновишерского района</vt:lpstr>
      <vt:lpstr>Опыт работы муниципальных музеев</vt:lpstr>
      <vt:lpstr>проблемы</vt:lpstr>
      <vt:lpstr>проблемы</vt:lpstr>
      <vt:lpstr>проблемы</vt:lpstr>
      <vt:lpstr>Встреча Уполномоченного с директорами муниципальных музеев, 20.03.2017 </vt:lpstr>
      <vt:lpstr>рекомендации</vt:lpstr>
      <vt:lpstr>рекомендации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Цыпуштанова Александра Михайловна</dc:creator>
  <cp:lastModifiedBy>Цыпуштанова Александра Михайловна</cp:lastModifiedBy>
  <cp:revision>21</cp:revision>
  <cp:lastPrinted>2017-09-05T06:04:55Z</cp:lastPrinted>
  <dcterms:created xsi:type="dcterms:W3CDTF">2017-09-04T09:04:22Z</dcterms:created>
  <dcterms:modified xsi:type="dcterms:W3CDTF">2017-09-06T08:05:36Z</dcterms:modified>
</cp:coreProperties>
</file>