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74" r:id="rId4"/>
    <p:sldId id="275" r:id="rId5"/>
    <p:sldId id="276" r:id="rId6"/>
    <p:sldId id="273" r:id="rId7"/>
    <p:sldId id="277" r:id="rId8"/>
    <p:sldId id="271" r:id="rId9"/>
    <p:sldId id="269" r:id="rId10"/>
    <p:sldId id="270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C0AA86-1BF6-460B-9C96-187526B0F187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3F2E8DA-D09A-46F1-9492-4DA7A8A176D1}">
      <dgm:prSet phldrT="[Текст]"/>
      <dgm:spPr/>
      <dgm:t>
        <a:bodyPr/>
        <a:lstStyle/>
        <a:p>
          <a:pPr>
            <a:spcAft>
              <a:spcPts val="0"/>
            </a:spcAft>
          </a:pPr>
          <a:r>
            <a:rPr lang="ru-RU" altLang="ru-RU" dirty="0" smtClean="0"/>
            <a:t>Ежегодная открытая Олимпиада по правам человека среди учащихся 9-11 классов школ Прикамья (ПГГПУ). </a:t>
          </a:r>
        </a:p>
        <a:p>
          <a:pPr>
            <a:spcAft>
              <a:spcPts val="0"/>
            </a:spcAft>
          </a:pPr>
          <a:r>
            <a:rPr lang="ru-RU" altLang="ru-RU" dirty="0" smtClean="0"/>
            <a:t>В 2018 году-</a:t>
          </a:r>
          <a:r>
            <a:rPr lang="en-US" altLang="ru-RU" dirty="0" smtClean="0"/>
            <a:t>XVIII </a:t>
          </a:r>
          <a:r>
            <a:rPr lang="ru-RU" altLang="ru-RU" dirty="0" smtClean="0"/>
            <a:t>Олимпиада.</a:t>
          </a:r>
          <a:endParaRPr lang="ru-RU" dirty="0"/>
        </a:p>
      </dgm:t>
    </dgm:pt>
    <dgm:pt modelId="{E6AB3C1E-536E-46C9-9239-A02A532D2D1E}" type="parTrans" cxnId="{C92614F2-BA5C-45F8-86FD-E24B9C6C19B6}">
      <dgm:prSet/>
      <dgm:spPr/>
      <dgm:t>
        <a:bodyPr/>
        <a:lstStyle/>
        <a:p>
          <a:endParaRPr lang="ru-RU"/>
        </a:p>
      </dgm:t>
    </dgm:pt>
    <dgm:pt modelId="{55412AA5-16BE-4F2B-A287-94C6AF60A80C}" type="sibTrans" cxnId="{C92614F2-BA5C-45F8-86FD-E24B9C6C19B6}">
      <dgm:prSet/>
      <dgm:spPr/>
      <dgm:t>
        <a:bodyPr/>
        <a:lstStyle/>
        <a:p>
          <a:endParaRPr lang="ru-RU"/>
        </a:p>
      </dgm:t>
    </dgm:pt>
    <dgm:pt modelId="{F75DB8D8-EEC3-487F-9EB5-D97E4E8C0048}">
      <dgm:prSet/>
      <dgm:spPr/>
      <dgm:t>
        <a:bodyPr/>
        <a:lstStyle/>
        <a:p>
          <a:r>
            <a:rPr lang="ru-RU" altLang="ru-RU" dirty="0" smtClean="0"/>
            <a:t>Ежегодная краевая олимпиада школьников «Права и обязанности ребенка в РФ» (ПФ ИВЭСЭП )</a:t>
          </a:r>
        </a:p>
      </dgm:t>
    </dgm:pt>
    <dgm:pt modelId="{086D9BB7-BB22-4D4A-BD33-88982826E9AD}" type="parTrans" cxnId="{49CA2B4A-8193-4F80-ABBC-395A262A7AF5}">
      <dgm:prSet/>
      <dgm:spPr/>
      <dgm:t>
        <a:bodyPr/>
        <a:lstStyle/>
        <a:p>
          <a:endParaRPr lang="ru-RU"/>
        </a:p>
      </dgm:t>
    </dgm:pt>
    <dgm:pt modelId="{FB10293F-8F11-4DC0-BE6A-978680985313}" type="sibTrans" cxnId="{49CA2B4A-8193-4F80-ABBC-395A262A7AF5}">
      <dgm:prSet/>
      <dgm:spPr/>
      <dgm:t>
        <a:bodyPr/>
        <a:lstStyle/>
        <a:p>
          <a:endParaRPr lang="ru-RU"/>
        </a:p>
      </dgm:t>
    </dgm:pt>
    <dgm:pt modelId="{C65782B2-AF22-4B48-A703-30729154B557}">
      <dgm:prSet/>
      <dgm:spPr/>
      <dgm:t>
        <a:bodyPr/>
        <a:lstStyle/>
        <a:p>
          <a:r>
            <a:rPr lang="ru-RU" altLang="ru-RU" dirty="0" smtClean="0"/>
            <a:t>В профессиональных образовательных организациях «Краевая лига дебатов»</a:t>
          </a:r>
        </a:p>
      </dgm:t>
    </dgm:pt>
    <dgm:pt modelId="{8B240D62-409C-4443-9CD9-061131A66CF3}" type="parTrans" cxnId="{80C792DE-7ED8-4ADE-9E54-F54A96594577}">
      <dgm:prSet/>
      <dgm:spPr/>
      <dgm:t>
        <a:bodyPr/>
        <a:lstStyle/>
        <a:p>
          <a:endParaRPr lang="ru-RU"/>
        </a:p>
      </dgm:t>
    </dgm:pt>
    <dgm:pt modelId="{5BC2278C-658D-406E-AED8-A330DB75F2A4}" type="sibTrans" cxnId="{80C792DE-7ED8-4ADE-9E54-F54A96594577}">
      <dgm:prSet/>
      <dgm:spPr/>
      <dgm:t>
        <a:bodyPr/>
        <a:lstStyle/>
        <a:p>
          <a:endParaRPr lang="ru-RU"/>
        </a:p>
      </dgm:t>
    </dgm:pt>
    <dgm:pt modelId="{F416A036-116A-4493-AA39-0727351ED11F}">
      <dgm:prSet/>
      <dgm:spPr/>
      <dgm:t>
        <a:bodyPr/>
        <a:lstStyle/>
        <a:p>
          <a:r>
            <a:rPr lang="ru-RU" altLang="ru-RU" dirty="0" smtClean="0"/>
            <a:t>Ежегодный краевой месячник гражданского образования (15.11-15-12) </a:t>
          </a:r>
        </a:p>
      </dgm:t>
    </dgm:pt>
    <dgm:pt modelId="{9941F1C8-5FBE-4024-B6DA-612D3493FB0E}" type="parTrans" cxnId="{E16C304D-C991-48DB-95CB-7799118E9C65}">
      <dgm:prSet/>
      <dgm:spPr/>
      <dgm:t>
        <a:bodyPr/>
        <a:lstStyle/>
        <a:p>
          <a:endParaRPr lang="ru-RU"/>
        </a:p>
      </dgm:t>
    </dgm:pt>
    <dgm:pt modelId="{39E276E6-4DF2-4F14-907A-D3330974B167}" type="sibTrans" cxnId="{E16C304D-C991-48DB-95CB-7799118E9C65}">
      <dgm:prSet/>
      <dgm:spPr/>
      <dgm:t>
        <a:bodyPr/>
        <a:lstStyle/>
        <a:p>
          <a:endParaRPr lang="ru-RU"/>
        </a:p>
      </dgm:t>
    </dgm:pt>
    <dgm:pt modelId="{A1E39651-1E4A-4ACD-807F-8307DB51740C}" type="pres">
      <dgm:prSet presAssocID="{CDC0AA86-1BF6-460B-9C96-187526B0F18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209F243-FE86-4B79-83E6-711C60A0DCD3}" type="pres">
      <dgm:prSet presAssocID="{CDC0AA86-1BF6-460B-9C96-187526B0F187}" presName="Name1" presStyleCnt="0"/>
      <dgm:spPr/>
      <dgm:t>
        <a:bodyPr/>
        <a:lstStyle/>
        <a:p>
          <a:endParaRPr lang="ru-RU"/>
        </a:p>
      </dgm:t>
    </dgm:pt>
    <dgm:pt modelId="{49F3B586-2D81-4A71-9674-F54E2946969B}" type="pres">
      <dgm:prSet presAssocID="{CDC0AA86-1BF6-460B-9C96-187526B0F187}" presName="cycle" presStyleCnt="0"/>
      <dgm:spPr/>
      <dgm:t>
        <a:bodyPr/>
        <a:lstStyle/>
        <a:p>
          <a:endParaRPr lang="ru-RU"/>
        </a:p>
      </dgm:t>
    </dgm:pt>
    <dgm:pt modelId="{FF164CAD-3C66-42D2-81C3-6779EE8EF353}" type="pres">
      <dgm:prSet presAssocID="{CDC0AA86-1BF6-460B-9C96-187526B0F187}" presName="srcNode" presStyleLbl="node1" presStyleIdx="0" presStyleCnt="4"/>
      <dgm:spPr/>
      <dgm:t>
        <a:bodyPr/>
        <a:lstStyle/>
        <a:p>
          <a:endParaRPr lang="ru-RU"/>
        </a:p>
      </dgm:t>
    </dgm:pt>
    <dgm:pt modelId="{DA6A202D-63FC-4A1C-9F06-CD5172FDDEAD}" type="pres">
      <dgm:prSet presAssocID="{CDC0AA86-1BF6-460B-9C96-187526B0F187}" presName="conn" presStyleLbl="parChTrans1D2" presStyleIdx="0" presStyleCnt="1"/>
      <dgm:spPr/>
      <dgm:t>
        <a:bodyPr/>
        <a:lstStyle/>
        <a:p>
          <a:endParaRPr lang="ru-RU"/>
        </a:p>
      </dgm:t>
    </dgm:pt>
    <dgm:pt modelId="{98B1C671-9A4D-4A27-9F50-529392F600F1}" type="pres">
      <dgm:prSet presAssocID="{CDC0AA86-1BF6-460B-9C96-187526B0F187}" presName="extraNode" presStyleLbl="node1" presStyleIdx="0" presStyleCnt="4"/>
      <dgm:spPr/>
      <dgm:t>
        <a:bodyPr/>
        <a:lstStyle/>
        <a:p>
          <a:endParaRPr lang="ru-RU"/>
        </a:p>
      </dgm:t>
    </dgm:pt>
    <dgm:pt modelId="{CD9C799D-405C-400E-8435-9DBEE3755B5A}" type="pres">
      <dgm:prSet presAssocID="{CDC0AA86-1BF6-460B-9C96-187526B0F187}" presName="dstNode" presStyleLbl="node1" presStyleIdx="0" presStyleCnt="4"/>
      <dgm:spPr/>
      <dgm:t>
        <a:bodyPr/>
        <a:lstStyle/>
        <a:p>
          <a:endParaRPr lang="ru-RU"/>
        </a:p>
      </dgm:t>
    </dgm:pt>
    <dgm:pt modelId="{3C81FD99-2D59-4971-8B42-058831F3A515}" type="pres">
      <dgm:prSet presAssocID="{53F2E8DA-D09A-46F1-9492-4DA7A8A176D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292CC-D664-4D3E-8D8D-DF5CE5B929B4}" type="pres">
      <dgm:prSet presAssocID="{53F2E8DA-D09A-46F1-9492-4DA7A8A176D1}" presName="accent_1" presStyleCnt="0"/>
      <dgm:spPr/>
      <dgm:t>
        <a:bodyPr/>
        <a:lstStyle/>
        <a:p>
          <a:endParaRPr lang="ru-RU"/>
        </a:p>
      </dgm:t>
    </dgm:pt>
    <dgm:pt modelId="{EF173E10-1E71-4720-BE01-90A7756212F1}" type="pres">
      <dgm:prSet presAssocID="{53F2E8DA-D09A-46F1-9492-4DA7A8A176D1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41651F02-7595-4492-879A-0F43299063BD}" type="pres">
      <dgm:prSet presAssocID="{F75DB8D8-EEC3-487F-9EB5-D97E4E8C004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BF36D-79BF-4FA6-8886-CD8625B96D82}" type="pres">
      <dgm:prSet presAssocID="{F75DB8D8-EEC3-487F-9EB5-D97E4E8C0048}" presName="accent_2" presStyleCnt="0"/>
      <dgm:spPr/>
      <dgm:t>
        <a:bodyPr/>
        <a:lstStyle/>
        <a:p>
          <a:endParaRPr lang="ru-RU"/>
        </a:p>
      </dgm:t>
    </dgm:pt>
    <dgm:pt modelId="{48D1070D-094F-4AC0-9BA0-6DAE379775A2}" type="pres">
      <dgm:prSet presAssocID="{F75DB8D8-EEC3-487F-9EB5-D97E4E8C0048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BB5FBB4B-890D-4CA5-B402-6A4B75E6B40F}" type="pres">
      <dgm:prSet presAssocID="{C65782B2-AF22-4B48-A703-30729154B55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748C1-2FD6-4B47-A79E-E7B12B3797B0}" type="pres">
      <dgm:prSet presAssocID="{C65782B2-AF22-4B48-A703-30729154B557}" presName="accent_3" presStyleCnt="0"/>
      <dgm:spPr/>
      <dgm:t>
        <a:bodyPr/>
        <a:lstStyle/>
        <a:p>
          <a:endParaRPr lang="ru-RU"/>
        </a:p>
      </dgm:t>
    </dgm:pt>
    <dgm:pt modelId="{024382F7-22B4-4A02-8400-0F951946B10C}" type="pres">
      <dgm:prSet presAssocID="{C65782B2-AF22-4B48-A703-30729154B557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6CFB3E13-7FA6-4F5B-9EB8-007D5E0AD562}" type="pres">
      <dgm:prSet presAssocID="{F416A036-116A-4493-AA39-0727351ED11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443B8-D56C-471E-94B8-E03EBBF9B473}" type="pres">
      <dgm:prSet presAssocID="{F416A036-116A-4493-AA39-0727351ED11F}" presName="accent_4" presStyleCnt="0"/>
      <dgm:spPr/>
      <dgm:t>
        <a:bodyPr/>
        <a:lstStyle/>
        <a:p>
          <a:endParaRPr lang="ru-RU"/>
        </a:p>
      </dgm:t>
    </dgm:pt>
    <dgm:pt modelId="{DFE95431-4A83-4581-B4F4-A45B23AD4B9D}" type="pres">
      <dgm:prSet presAssocID="{F416A036-116A-4493-AA39-0727351ED11F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6C7456BC-CE03-4977-83A6-28B5FD746BA9}" type="presOf" srcId="{55412AA5-16BE-4F2B-A287-94C6AF60A80C}" destId="{DA6A202D-63FC-4A1C-9F06-CD5172FDDEAD}" srcOrd="0" destOrd="0" presId="urn:microsoft.com/office/officeart/2008/layout/VerticalCurvedList"/>
    <dgm:cxn modelId="{FB21C173-9167-4A6D-9017-C1F34B7A7761}" type="presOf" srcId="{C65782B2-AF22-4B48-A703-30729154B557}" destId="{BB5FBB4B-890D-4CA5-B402-6A4B75E6B40F}" srcOrd="0" destOrd="0" presId="urn:microsoft.com/office/officeart/2008/layout/VerticalCurvedList"/>
    <dgm:cxn modelId="{80C792DE-7ED8-4ADE-9E54-F54A96594577}" srcId="{CDC0AA86-1BF6-460B-9C96-187526B0F187}" destId="{C65782B2-AF22-4B48-A703-30729154B557}" srcOrd="2" destOrd="0" parTransId="{8B240D62-409C-4443-9CD9-061131A66CF3}" sibTransId="{5BC2278C-658D-406E-AED8-A330DB75F2A4}"/>
    <dgm:cxn modelId="{B8436F3D-1B11-4F6E-862D-4344DA705AA3}" type="presOf" srcId="{53F2E8DA-D09A-46F1-9492-4DA7A8A176D1}" destId="{3C81FD99-2D59-4971-8B42-058831F3A515}" srcOrd="0" destOrd="0" presId="urn:microsoft.com/office/officeart/2008/layout/VerticalCurvedList"/>
    <dgm:cxn modelId="{A5B5714D-75B5-4B81-B8DF-1BD889E04B55}" type="presOf" srcId="{F416A036-116A-4493-AA39-0727351ED11F}" destId="{6CFB3E13-7FA6-4F5B-9EB8-007D5E0AD562}" srcOrd="0" destOrd="0" presId="urn:microsoft.com/office/officeart/2008/layout/VerticalCurvedList"/>
    <dgm:cxn modelId="{E16C304D-C991-48DB-95CB-7799118E9C65}" srcId="{CDC0AA86-1BF6-460B-9C96-187526B0F187}" destId="{F416A036-116A-4493-AA39-0727351ED11F}" srcOrd="3" destOrd="0" parTransId="{9941F1C8-5FBE-4024-B6DA-612D3493FB0E}" sibTransId="{39E276E6-4DF2-4F14-907A-D3330974B167}"/>
    <dgm:cxn modelId="{3E2F890C-6A77-4760-AFC1-D2B69317D427}" type="presOf" srcId="{F75DB8D8-EEC3-487F-9EB5-D97E4E8C0048}" destId="{41651F02-7595-4492-879A-0F43299063BD}" srcOrd="0" destOrd="0" presId="urn:microsoft.com/office/officeart/2008/layout/VerticalCurvedList"/>
    <dgm:cxn modelId="{148A9F02-A025-47B6-9BAF-C995A986CFA5}" type="presOf" srcId="{CDC0AA86-1BF6-460B-9C96-187526B0F187}" destId="{A1E39651-1E4A-4ACD-807F-8307DB51740C}" srcOrd="0" destOrd="0" presId="urn:microsoft.com/office/officeart/2008/layout/VerticalCurvedList"/>
    <dgm:cxn modelId="{C92614F2-BA5C-45F8-86FD-E24B9C6C19B6}" srcId="{CDC0AA86-1BF6-460B-9C96-187526B0F187}" destId="{53F2E8DA-D09A-46F1-9492-4DA7A8A176D1}" srcOrd="0" destOrd="0" parTransId="{E6AB3C1E-536E-46C9-9239-A02A532D2D1E}" sibTransId="{55412AA5-16BE-4F2B-A287-94C6AF60A80C}"/>
    <dgm:cxn modelId="{49CA2B4A-8193-4F80-ABBC-395A262A7AF5}" srcId="{CDC0AA86-1BF6-460B-9C96-187526B0F187}" destId="{F75DB8D8-EEC3-487F-9EB5-D97E4E8C0048}" srcOrd="1" destOrd="0" parTransId="{086D9BB7-BB22-4D4A-BD33-88982826E9AD}" sibTransId="{FB10293F-8F11-4DC0-BE6A-978680985313}"/>
    <dgm:cxn modelId="{42910ACF-3036-44AA-AF23-A30BE79650F9}" type="presParOf" srcId="{A1E39651-1E4A-4ACD-807F-8307DB51740C}" destId="{8209F243-FE86-4B79-83E6-711C60A0DCD3}" srcOrd="0" destOrd="0" presId="urn:microsoft.com/office/officeart/2008/layout/VerticalCurvedList"/>
    <dgm:cxn modelId="{C16B182B-EAA8-4047-B1ED-B85A4ACE9B51}" type="presParOf" srcId="{8209F243-FE86-4B79-83E6-711C60A0DCD3}" destId="{49F3B586-2D81-4A71-9674-F54E2946969B}" srcOrd="0" destOrd="0" presId="urn:microsoft.com/office/officeart/2008/layout/VerticalCurvedList"/>
    <dgm:cxn modelId="{65D24F07-896D-485D-99D1-F3E618E5846E}" type="presParOf" srcId="{49F3B586-2D81-4A71-9674-F54E2946969B}" destId="{FF164CAD-3C66-42D2-81C3-6779EE8EF353}" srcOrd="0" destOrd="0" presId="urn:microsoft.com/office/officeart/2008/layout/VerticalCurvedList"/>
    <dgm:cxn modelId="{7BF6846B-253F-47E9-A0B3-62FFBC874D9C}" type="presParOf" srcId="{49F3B586-2D81-4A71-9674-F54E2946969B}" destId="{DA6A202D-63FC-4A1C-9F06-CD5172FDDEAD}" srcOrd="1" destOrd="0" presId="urn:microsoft.com/office/officeart/2008/layout/VerticalCurvedList"/>
    <dgm:cxn modelId="{E23F1572-C474-4C3E-B5AB-7E5B6F89AE5C}" type="presParOf" srcId="{49F3B586-2D81-4A71-9674-F54E2946969B}" destId="{98B1C671-9A4D-4A27-9F50-529392F600F1}" srcOrd="2" destOrd="0" presId="urn:microsoft.com/office/officeart/2008/layout/VerticalCurvedList"/>
    <dgm:cxn modelId="{69C2792B-3965-4F93-A0DD-6067F8CB971D}" type="presParOf" srcId="{49F3B586-2D81-4A71-9674-F54E2946969B}" destId="{CD9C799D-405C-400E-8435-9DBEE3755B5A}" srcOrd="3" destOrd="0" presId="urn:microsoft.com/office/officeart/2008/layout/VerticalCurvedList"/>
    <dgm:cxn modelId="{9181B9AC-A0C0-45A5-84DB-7C288EF0353A}" type="presParOf" srcId="{8209F243-FE86-4B79-83E6-711C60A0DCD3}" destId="{3C81FD99-2D59-4971-8B42-058831F3A515}" srcOrd="1" destOrd="0" presId="urn:microsoft.com/office/officeart/2008/layout/VerticalCurvedList"/>
    <dgm:cxn modelId="{4D0F5A11-06EC-41BF-B295-9FC248C6BA87}" type="presParOf" srcId="{8209F243-FE86-4B79-83E6-711C60A0DCD3}" destId="{693292CC-D664-4D3E-8D8D-DF5CE5B929B4}" srcOrd="2" destOrd="0" presId="urn:microsoft.com/office/officeart/2008/layout/VerticalCurvedList"/>
    <dgm:cxn modelId="{E01E66F7-AE09-43D3-B7CB-1F04E4C73A60}" type="presParOf" srcId="{693292CC-D664-4D3E-8D8D-DF5CE5B929B4}" destId="{EF173E10-1E71-4720-BE01-90A7756212F1}" srcOrd="0" destOrd="0" presId="urn:microsoft.com/office/officeart/2008/layout/VerticalCurvedList"/>
    <dgm:cxn modelId="{9F72C8F0-C640-4305-BD78-8AEA4F3746C0}" type="presParOf" srcId="{8209F243-FE86-4B79-83E6-711C60A0DCD3}" destId="{41651F02-7595-4492-879A-0F43299063BD}" srcOrd="3" destOrd="0" presId="urn:microsoft.com/office/officeart/2008/layout/VerticalCurvedList"/>
    <dgm:cxn modelId="{1934C5AF-8F95-4CB1-A609-379E18BEFF06}" type="presParOf" srcId="{8209F243-FE86-4B79-83E6-711C60A0DCD3}" destId="{327BF36D-79BF-4FA6-8886-CD8625B96D82}" srcOrd="4" destOrd="0" presId="urn:microsoft.com/office/officeart/2008/layout/VerticalCurvedList"/>
    <dgm:cxn modelId="{C2EDBEF7-2295-4CBD-9245-AD8A2E15D5AB}" type="presParOf" srcId="{327BF36D-79BF-4FA6-8886-CD8625B96D82}" destId="{48D1070D-094F-4AC0-9BA0-6DAE379775A2}" srcOrd="0" destOrd="0" presId="urn:microsoft.com/office/officeart/2008/layout/VerticalCurvedList"/>
    <dgm:cxn modelId="{BE3F419E-0C32-46B3-941D-6C916A88998B}" type="presParOf" srcId="{8209F243-FE86-4B79-83E6-711C60A0DCD3}" destId="{BB5FBB4B-890D-4CA5-B402-6A4B75E6B40F}" srcOrd="5" destOrd="0" presId="urn:microsoft.com/office/officeart/2008/layout/VerticalCurvedList"/>
    <dgm:cxn modelId="{C05DCFC7-2C68-42DE-BD44-EA57CB76E90A}" type="presParOf" srcId="{8209F243-FE86-4B79-83E6-711C60A0DCD3}" destId="{28D748C1-2FD6-4B47-A79E-E7B12B3797B0}" srcOrd="6" destOrd="0" presId="urn:microsoft.com/office/officeart/2008/layout/VerticalCurvedList"/>
    <dgm:cxn modelId="{9044076A-59F5-4C11-BD04-B4049E64BC1F}" type="presParOf" srcId="{28D748C1-2FD6-4B47-A79E-E7B12B3797B0}" destId="{024382F7-22B4-4A02-8400-0F951946B10C}" srcOrd="0" destOrd="0" presId="urn:microsoft.com/office/officeart/2008/layout/VerticalCurvedList"/>
    <dgm:cxn modelId="{3718A3AC-F33F-47C9-9CCB-9CCE029A9E49}" type="presParOf" srcId="{8209F243-FE86-4B79-83E6-711C60A0DCD3}" destId="{6CFB3E13-7FA6-4F5B-9EB8-007D5E0AD562}" srcOrd="7" destOrd="0" presId="urn:microsoft.com/office/officeart/2008/layout/VerticalCurvedList"/>
    <dgm:cxn modelId="{862FD922-E5FF-4292-91E9-D25F7F777FAE}" type="presParOf" srcId="{8209F243-FE86-4B79-83E6-711C60A0DCD3}" destId="{D1C443B8-D56C-471E-94B8-E03EBBF9B473}" srcOrd="8" destOrd="0" presId="urn:microsoft.com/office/officeart/2008/layout/VerticalCurvedList"/>
    <dgm:cxn modelId="{32090FD6-582F-4B28-AC50-18E28234888F}" type="presParOf" srcId="{D1C443B8-D56C-471E-94B8-E03EBBF9B473}" destId="{DFE95431-4A83-4581-B4F4-A45B23AD4B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5477BC-DC98-4194-B2CD-9AB06ED64DD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D6C97BB-EB39-4877-95A7-4C4D531AA8DA}">
      <dgm:prSet/>
      <dgm:spPr/>
      <dgm:t>
        <a:bodyPr/>
        <a:lstStyle/>
        <a:p>
          <a:pPr rtl="0"/>
          <a:r>
            <a:rPr lang="ru-RU" dirty="0" smtClean="0"/>
            <a:t>Пермский государственный научно-исследовательский университет:</a:t>
          </a:r>
          <a:endParaRPr lang="ru-RU" dirty="0"/>
        </a:p>
      </dgm:t>
    </dgm:pt>
    <dgm:pt modelId="{75235A6E-7EE6-4F97-AA0E-3EF9A7133CF2}" type="parTrans" cxnId="{547E544F-64BB-41AD-9B8C-5121685126C8}">
      <dgm:prSet/>
      <dgm:spPr/>
      <dgm:t>
        <a:bodyPr/>
        <a:lstStyle/>
        <a:p>
          <a:endParaRPr lang="ru-RU"/>
        </a:p>
      </dgm:t>
    </dgm:pt>
    <dgm:pt modelId="{344E04BD-21C4-4D51-BAD4-4380AA43995D}" type="sibTrans" cxnId="{547E544F-64BB-41AD-9B8C-5121685126C8}">
      <dgm:prSet/>
      <dgm:spPr/>
      <dgm:t>
        <a:bodyPr/>
        <a:lstStyle/>
        <a:p>
          <a:endParaRPr lang="ru-RU"/>
        </a:p>
      </dgm:t>
    </dgm:pt>
    <dgm:pt modelId="{1CD2338F-5F84-4419-8568-17CC0BB8EF6F}">
      <dgm:prSet/>
      <dgm:spPr/>
      <dgm:t>
        <a:bodyPr/>
        <a:lstStyle/>
        <a:p>
          <a:pPr rtl="0"/>
          <a:r>
            <a:rPr lang="ru-RU" dirty="0" smtClean="0"/>
            <a:t>Магистратура «Международная защита прав человека»;</a:t>
          </a:r>
          <a:endParaRPr lang="ru-RU" dirty="0"/>
        </a:p>
      </dgm:t>
    </dgm:pt>
    <dgm:pt modelId="{727409A5-7C93-4E84-9179-37302081BA10}" type="parTrans" cxnId="{597E03F6-0FB8-45FC-A072-F3134F2BCEA5}">
      <dgm:prSet/>
      <dgm:spPr/>
      <dgm:t>
        <a:bodyPr/>
        <a:lstStyle/>
        <a:p>
          <a:endParaRPr lang="ru-RU"/>
        </a:p>
      </dgm:t>
    </dgm:pt>
    <dgm:pt modelId="{EF036837-BD69-4C7D-81DC-D4BC3ACBF17B}" type="sibTrans" cxnId="{597E03F6-0FB8-45FC-A072-F3134F2BCEA5}">
      <dgm:prSet/>
      <dgm:spPr/>
      <dgm:t>
        <a:bodyPr/>
        <a:lstStyle/>
        <a:p>
          <a:endParaRPr lang="ru-RU"/>
        </a:p>
      </dgm:t>
    </dgm:pt>
    <dgm:pt modelId="{493832AB-A442-4220-AB2D-E78A1A569301}">
      <dgm:prSet/>
      <dgm:spPr/>
      <dgm:t>
        <a:bodyPr/>
        <a:lstStyle/>
        <a:p>
          <a:pPr rtl="0"/>
          <a:r>
            <a:rPr lang="ru-RU" dirty="0" smtClean="0"/>
            <a:t>Юридический факультет: курс «Права человека».</a:t>
          </a:r>
          <a:endParaRPr lang="ru-RU" dirty="0"/>
        </a:p>
      </dgm:t>
    </dgm:pt>
    <dgm:pt modelId="{231E7157-EF50-4E5B-8D3B-8196535AD2E7}" type="parTrans" cxnId="{F8E8060F-D7A6-417C-A742-0A90D98EBFDC}">
      <dgm:prSet/>
      <dgm:spPr/>
      <dgm:t>
        <a:bodyPr/>
        <a:lstStyle/>
        <a:p>
          <a:endParaRPr lang="ru-RU"/>
        </a:p>
      </dgm:t>
    </dgm:pt>
    <dgm:pt modelId="{4DA0E6EF-4A97-430C-B33C-5B49C07AF7A5}" type="sibTrans" cxnId="{F8E8060F-D7A6-417C-A742-0A90D98EBFDC}">
      <dgm:prSet/>
      <dgm:spPr/>
      <dgm:t>
        <a:bodyPr/>
        <a:lstStyle/>
        <a:p>
          <a:endParaRPr lang="ru-RU"/>
        </a:p>
      </dgm:t>
    </dgm:pt>
    <dgm:pt modelId="{41F7A890-9ACC-405A-956D-596C663D2D79}">
      <dgm:prSet/>
      <dgm:spPr/>
      <dgm:t>
        <a:bodyPr/>
        <a:lstStyle/>
        <a:p>
          <a:pPr rtl="0"/>
          <a:r>
            <a:rPr lang="ru-RU" dirty="0" smtClean="0"/>
            <a:t>Пермский государственный гуманитарный педагогический университет:</a:t>
          </a:r>
          <a:endParaRPr lang="ru-RU" dirty="0"/>
        </a:p>
      </dgm:t>
    </dgm:pt>
    <dgm:pt modelId="{202C5F46-D0B2-4A72-867B-13526DE86190}" type="parTrans" cxnId="{016BF94F-620A-4ABE-8779-CCDFB6965F24}">
      <dgm:prSet/>
      <dgm:spPr/>
      <dgm:t>
        <a:bodyPr/>
        <a:lstStyle/>
        <a:p>
          <a:endParaRPr lang="ru-RU"/>
        </a:p>
      </dgm:t>
    </dgm:pt>
    <dgm:pt modelId="{290C33DB-6544-4861-9A2C-47CEEFC77494}" type="sibTrans" cxnId="{016BF94F-620A-4ABE-8779-CCDFB6965F24}">
      <dgm:prSet/>
      <dgm:spPr/>
      <dgm:t>
        <a:bodyPr/>
        <a:lstStyle/>
        <a:p>
          <a:endParaRPr lang="ru-RU"/>
        </a:p>
      </dgm:t>
    </dgm:pt>
    <dgm:pt modelId="{593F0989-2C85-4FDE-B763-E1FEC3F5D5EB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Факультет правового и социально-педагогического образования: курс «Права ребенка</a:t>
          </a:r>
          <a:r>
            <a:rPr lang="ru-RU" dirty="0" smtClean="0"/>
            <a:t>»;</a:t>
          </a:r>
          <a:endParaRPr lang="ru-RU" dirty="0"/>
        </a:p>
      </dgm:t>
    </dgm:pt>
    <dgm:pt modelId="{E32FDF97-8D37-4BAE-9565-6C049A2C18E7}" type="parTrans" cxnId="{91672728-D5E7-4C0F-87C4-EECFED839D9D}">
      <dgm:prSet/>
      <dgm:spPr/>
      <dgm:t>
        <a:bodyPr/>
        <a:lstStyle/>
        <a:p>
          <a:endParaRPr lang="ru-RU"/>
        </a:p>
      </dgm:t>
    </dgm:pt>
    <dgm:pt modelId="{EDEE71E6-E6D7-46B0-A0F0-9C77F00AF5CA}" type="sibTrans" cxnId="{91672728-D5E7-4C0F-87C4-EECFED839D9D}">
      <dgm:prSet/>
      <dgm:spPr/>
      <dgm:t>
        <a:bodyPr/>
        <a:lstStyle/>
        <a:p>
          <a:endParaRPr lang="ru-RU"/>
        </a:p>
      </dgm:t>
    </dgm:pt>
    <dgm:pt modelId="{E1949F01-EA0F-4B4A-A33F-67DDEFBE6949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Пермский институт ФСИН России</a:t>
          </a:r>
          <a:endParaRPr lang="ru-RU" dirty="0"/>
        </a:p>
      </dgm:t>
    </dgm:pt>
    <dgm:pt modelId="{AAC4C2DD-2B52-4473-8F05-004F1C1E00AC}" type="parTrans" cxnId="{CAA8D99B-17DB-457E-A4F6-AB627E719B76}">
      <dgm:prSet/>
      <dgm:spPr/>
      <dgm:t>
        <a:bodyPr/>
        <a:lstStyle/>
        <a:p>
          <a:endParaRPr lang="ru-RU"/>
        </a:p>
      </dgm:t>
    </dgm:pt>
    <dgm:pt modelId="{13528225-AE06-463E-B923-22D0E346761B}" type="sibTrans" cxnId="{CAA8D99B-17DB-457E-A4F6-AB627E719B76}">
      <dgm:prSet/>
      <dgm:spPr/>
      <dgm:t>
        <a:bodyPr/>
        <a:lstStyle/>
        <a:p>
          <a:endParaRPr lang="ru-RU"/>
        </a:p>
      </dgm:t>
    </dgm:pt>
    <dgm:pt modelId="{1E8B77CD-7C2F-4E98-8694-6DFB954A722C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Курс «Права человека».</a:t>
          </a:r>
          <a:endParaRPr lang="ru-RU" dirty="0"/>
        </a:p>
      </dgm:t>
    </dgm:pt>
    <dgm:pt modelId="{BB8FAB39-7BED-4D60-82A7-8215D46D2BD8}" type="parTrans" cxnId="{AF597787-72A6-47E9-9BC0-36CA54072F91}">
      <dgm:prSet/>
      <dgm:spPr/>
      <dgm:t>
        <a:bodyPr/>
        <a:lstStyle/>
        <a:p>
          <a:endParaRPr lang="ru-RU"/>
        </a:p>
      </dgm:t>
    </dgm:pt>
    <dgm:pt modelId="{068DD49C-9342-4A8A-BAAD-D15E91641CB7}" type="sibTrans" cxnId="{AF597787-72A6-47E9-9BC0-36CA54072F91}">
      <dgm:prSet/>
      <dgm:spPr/>
      <dgm:t>
        <a:bodyPr/>
        <a:lstStyle/>
        <a:p>
          <a:endParaRPr lang="ru-RU"/>
        </a:p>
      </dgm:t>
    </dgm:pt>
    <dgm:pt modelId="{DE2926F8-238E-46F8-AD6B-2F817256CDA0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Исторический факультет</a:t>
          </a:r>
          <a:endParaRPr lang="ru-RU" dirty="0"/>
        </a:p>
      </dgm:t>
    </dgm:pt>
    <dgm:pt modelId="{D2F2EE2A-0C3F-440B-9622-B203FEFEB703}" type="parTrans" cxnId="{2845DA15-BC1F-4354-97C0-7EFDEB70D6CD}">
      <dgm:prSet/>
      <dgm:spPr/>
      <dgm:t>
        <a:bodyPr/>
        <a:lstStyle/>
        <a:p>
          <a:endParaRPr lang="ru-RU"/>
        </a:p>
      </dgm:t>
    </dgm:pt>
    <dgm:pt modelId="{EFF503B2-AE02-4523-A5B2-D8F09844C3AD}" type="sibTrans" cxnId="{2845DA15-BC1F-4354-97C0-7EFDEB70D6CD}">
      <dgm:prSet/>
      <dgm:spPr/>
      <dgm:t>
        <a:bodyPr/>
        <a:lstStyle/>
        <a:p>
          <a:endParaRPr lang="ru-RU"/>
        </a:p>
      </dgm:t>
    </dgm:pt>
    <dgm:pt modelId="{4410165B-0F6B-4C50-B430-2C0A585811C2}" type="pres">
      <dgm:prSet presAssocID="{D25477BC-DC98-4194-B2CD-9AB06ED64D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91B951-F761-4051-BCDF-3173B1351BB5}" type="pres">
      <dgm:prSet presAssocID="{4D6C97BB-EB39-4877-95A7-4C4D531AA8D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63615-D0FB-4364-9024-2E876BF6E799}" type="pres">
      <dgm:prSet presAssocID="{4D6C97BB-EB39-4877-95A7-4C4D531AA8D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96656-3C9A-475F-BD03-A10ABEE1199C}" type="pres">
      <dgm:prSet presAssocID="{41F7A890-9ACC-405A-956D-596C663D2D7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980B4-C32A-40D7-95FC-59CE46A03608}" type="pres">
      <dgm:prSet presAssocID="{41F7A890-9ACC-405A-956D-596C663D2D7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E842CE-E8A4-4CF8-A6C1-47BCA398D04C}" type="pres">
      <dgm:prSet presAssocID="{E1949F01-EA0F-4B4A-A33F-67DDEFBE694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4D910-5002-4EB1-B246-8A5AC83B9748}" type="pres">
      <dgm:prSet presAssocID="{E1949F01-EA0F-4B4A-A33F-67DDEFBE6949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6BF94F-620A-4ABE-8779-CCDFB6965F24}" srcId="{D25477BC-DC98-4194-B2CD-9AB06ED64DD5}" destId="{41F7A890-9ACC-405A-956D-596C663D2D79}" srcOrd="1" destOrd="0" parTransId="{202C5F46-D0B2-4A72-867B-13526DE86190}" sibTransId="{290C33DB-6544-4861-9A2C-47CEEFC77494}"/>
    <dgm:cxn modelId="{547E544F-64BB-41AD-9B8C-5121685126C8}" srcId="{D25477BC-DC98-4194-B2CD-9AB06ED64DD5}" destId="{4D6C97BB-EB39-4877-95A7-4C4D531AA8DA}" srcOrd="0" destOrd="0" parTransId="{75235A6E-7EE6-4F97-AA0E-3EF9A7133CF2}" sibTransId="{344E04BD-21C4-4D51-BAD4-4380AA43995D}"/>
    <dgm:cxn modelId="{91BEC064-7191-4A95-9163-7A1E330303EF}" type="presOf" srcId="{E1949F01-EA0F-4B4A-A33F-67DDEFBE6949}" destId="{B8E842CE-E8A4-4CF8-A6C1-47BCA398D04C}" srcOrd="0" destOrd="0" presId="urn:microsoft.com/office/officeart/2005/8/layout/vList2"/>
    <dgm:cxn modelId="{783E65BE-5701-4B1D-81E3-E0F7FC62DCAF}" type="presOf" srcId="{DE2926F8-238E-46F8-AD6B-2F817256CDA0}" destId="{A27980B4-C32A-40D7-95FC-59CE46A03608}" srcOrd="0" destOrd="1" presId="urn:microsoft.com/office/officeart/2005/8/layout/vList2"/>
    <dgm:cxn modelId="{B8333AEB-169A-4727-A294-EDECB45DD603}" type="presOf" srcId="{1CD2338F-5F84-4419-8568-17CC0BB8EF6F}" destId="{D5663615-D0FB-4364-9024-2E876BF6E799}" srcOrd="0" destOrd="0" presId="urn:microsoft.com/office/officeart/2005/8/layout/vList2"/>
    <dgm:cxn modelId="{AF597787-72A6-47E9-9BC0-36CA54072F91}" srcId="{E1949F01-EA0F-4B4A-A33F-67DDEFBE6949}" destId="{1E8B77CD-7C2F-4E98-8694-6DFB954A722C}" srcOrd="0" destOrd="0" parTransId="{BB8FAB39-7BED-4D60-82A7-8215D46D2BD8}" sibTransId="{068DD49C-9342-4A8A-BAAD-D15E91641CB7}"/>
    <dgm:cxn modelId="{2845DA15-BC1F-4354-97C0-7EFDEB70D6CD}" srcId="{41F7A890-9ACC-405A-956D-596C663D2D79}" destId="{DE2926F8-238E-46F8-AD6B-2F817256CDA0}" srcOrd="1" destOrd="0" parTransId="{D2F2EE2A-0C3F-440B-9622-B203FEFEB703}" sibTransId="{EFF503B2-AE02-4523-A5B2-D8F09844C3AD}"/>
    <dgm:cxn modelId="{81DDCEE7-4BE2-4A0F-A723-F32E64013E7C}" type="presOf" srcId="{593F0989-2C85-4FDE-B763-E1FEC3F5D5EB}" destId="{A27980B4-C32A-40D7-95FC-59CE46A03608}" srcOrd="0" destOrd="0" presId="urn:microsoft.com/office/officeart/2005/8/layout/vList2"/>
    <dgm:cxn modelId="{AE74CA94-029E-48F5-AF96-425D30232831}" type="presOf" srcId="{41F7A890-9ACC-405A-956D-596C663D2D79}" destId="{1C496656-3C9A-475F-BD03-A10ABEE1199C}" srcOrd="0" destOrd="0" presId="urn:microsoft.com/office/officeart/2005/8/layout/vList2"/>
    <dgm:cxn modelId="{F8E8060F-D7A6-417C-A742-0A90D98EBFDC}" srcId="{4D6C97BB-EB39-4877-95A7-4C4D531AA8DA}" destId="{493832AB-A442-4220-AB2D-E78A1A569301}" srcOrd="1" destOrd="0" parTransId="{231E7157-EF50-4E5B-8D3B-8196535AD2E7}" sibTransId="{4DA0E6EF-4A97-430C-B33C-5B49C07AF7A5}"/>
    <dgm:cxn modelId="{CAA8D99B-17DB-457E-A4F6-AB627E719B76}" srcId="{D25477BC-DC98-4194-B2CD-9AB06ED64DD5}" destId="{E1949F01-EA0F-4B4A-A33F-67DDEFBE6949}" srcOrd="2" destOrd="0" parTransId="{AAC4C2DD-2B52-4473-8F05-004F1C1E00AC}" sibTransId="{13528225-AE06-463E-B923-22D0E346761B}"/>
    <dgm:cxn modelId="{288BA579-B0AF-46A2-8963-4635CBD6387E}" type="presOf" srcId="{493832AB-A442-4220-AB2D-E78A1A569301}" destId="{D5663615-D0FB-4364-9024-2E876BF6E799}" srcOrd="0" destOrd="1" presId="urn:microsoft.com/office/officeart/2005/8/layout/vList2"/>
    <dgm:cxn modelId="{544F725F-EF9E-462E-A01A-1B88A475EF49}" type="presOf" srcId="{1E8B77CD-7C2F-4E98-8694-6DFB954A722C}" destId="{EE04D910-5002-4EB1-B246-8A5AC83B9748}" srcOrd="0" destOrd="0" presId="urn:microsoft.com/office/officeart/2005/8/layout/vList2"/>
    <dgm:cxn modelId="{91672728-D5E7-4C0F-87C4-EECFED839D9D}" srcId="{41F7A890-9ACC-405A-956D-596C663D2D79}" destId="{593F0989-2C85-4FDE-B763-E1FEC3F5D5EB}" srcOrd="0" destOrd="0" parTransId="{E32FDF97-8D37-4BAE-9565-6C049A2C18E7}" sibTransId="{EDEE71E6-E6D7-46B0-A0F0-9C77F00AF5CA}"/>
    <dgm:cxn modelId="{597E03F6-0FB8-45FC-A072-F3134F2BCEA5}" srcId="{4D6C97BB-EB39-4877-95A7-4C4D531AA8DA}" destId="{1CD2338F-5F84-4419-8568-17CC0BB8EF6F}" srcOrd="0" destOrd="0" parTransId="{727409A5-7C93-4E84-9179-37302081BA10}" sibTransId="{EF036837-BD69-4C7D-81DC-D4BC3ACBF17B}"/>
    <dgm:cxn modelId="{47367E25-8743-4688-A273-8AAD5A3F66A3}" type="presOf" srcId="{D25477BC-DC98-4194-B2CD-9AB06ED64DD5}" destId="{4410165B-0F6B-4C50-B430-2C0A585811C2}" srcOrd="0" destOrd="0" presId="urn:microsoft.com/office/officeart/2005/8/layout/vList2"/>
    <dgm:cxn modelId="{F55ED723-7389-40E0-8A93-B22E37F3B110}" type="presOf" srcId="{4D6C97BB-EB39-4877-95A7-4C4D531AA8DA}" destId="{0091B951-F761-4051-BCDF-3173B1351BB5}" srcOrd="0" destOrd="0" presId="urn:microsoft.com/office/officeart/2005/8/layout/vList2"/>
    <dgm:cxn modelId="{AA01A811-569E-4ABD-B458-064D7930E214}" type="presParOf" srcId="{4410165B-0F6B-4C50-B430-2C0A585811C2}" destId="{0091B951-F761-4051-BCDF-3173B1351BB5}" srcOrd="0" destOrd="0" presId="urn:microsoft.com/office/officeart/2005/8/layout/vList2"/>
    <dgm:cxn modelId="{17B97D04-C190-49DD-BB26-3720A9F867D5}" type="presParOf" srcId="{4410165B-0F6B-4C50-B430-2C0A585811C2}" destId="{D5663615-D0FB-4364-9024-2E876BF6E799}" srcOrd="1" destOrd="0" presId="urn:microsoft.com/office/officeart/2005/8/layout/vList2"/>
    <dgm:cxn modelId="{9B8BD1D8-947D-4E9E-BD39-7037EFFE1757}" type="presParOf" srcId="{4410165B-0F6B-4C50-B430-2C0A585811C2}" destId="{1C496656-3C9A-475F-BD03-A10ABEE1199C}" srcOrd="2" destOrd="0" presId="urn:microsoft.com/office/officeart/2005/8/layout/vList2"/>
    <dgm:cxn modelId="{B8C2F7F7-DD17-4A25-A8BE-5C054392812D}" type="presParOf" srcId="{4410165B-0F6B-4C50-B430-2C0A585811C2}" destId="{A27980B4-C32A-40D7-95FC-59CE46A03608}" srcOrd="3" destOrd="0" presId="urn:microsoft.com/office/officeart/2005/8/layout/vList2"/>
    <dgm:cxn modelId="{FD779D86-3962-4350-AA8D-26F57E00A219}" type="presParOf" srcId="{4410165B-0F6B-4C50-B430-2C0A585811C2}" destId="{B8E842CE-E8A4-4CF8-A6C1-47BCA398D04C}" srcOrd="4" destOrd="0" presId="urn:microsoft.com/office/officeart/2005/8/layout/vList2"/>
    <dgm:cxn modelId="{D734E479-D3CF-4324-BCF0-74235C7BF7B8}" type="presParOf" srcId="{4410165B-0F6B-4C50-B430-2C0A585811C2}" destId="{EE04D910-5002-4EB1-B246-8A5AC83B974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A838D3-6CF7-4069-83C2-B700628CC441}" type="doc">
      <dgm:prSet loTypeId="urn:microsoft.com/office/officeart/2005/8/layout/target2" loCatId="relationship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5DE7C82-B8B6-4A0F-BB4D-D516B3E879CB}">
      <dgm:prSet phldrT="[Текст]" custT="1"/>
      <dgm:spPr/>
      <dgm:t>
        <a:bodyPr vert="horz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Содействовать правовому просвещению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области прав и свобод человека и гражданина, форм и методов их защиты: </a:t>
          </a:r>
          <a:endParaRPr lang="ru-RU" sz="3600" b="1" spc="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D460CA-B75F-43F7-9156-79241E614244}" type="parTrans" cxnId="{BADCBD0A-1B1C-422E-A673-EB61BA1F90EE}">
      <dgm:prSet/>
      <dgm:spPr/>
      <dgm:t>
        <a:bodyPr/>
        <a:lstStyle/>
        <a:p>
          <a:pPr algn="l"/>
          <a:endParaRPr lang="ru-RU"/>
        </a:p>
      </dgm:t>
    </dgm:pt>
    <dgm:pt modelId="{62DA7934-445C-4C4A-9BCF-A867D5D041FE}" type="sibTrans" cxnId="{BADCBD0A-1B1C-422E-A673-EB61BA1F90EE}">
      <dgm:prSet/>
      <dgm:spPr/>
      <dgm:t>
        <a:bodyPr/>
        <a:lstStyle/>
        <a:p>
          <a:pPr algn="l"/>
          <a:endParaRPr lang="ru-RU"/>
        </a:p>
      </dgm:t>
    </dgm:pt>
    <dgm:pt modelId="{F160E184-6C4C-4CF2-8271-112AF70BD0C9}">
      <dgm:prSet phldrT="[Текст]" custT="1"/>
      <dgm:spPr/>
      <dgm:t>
        <a:bodyPr anchor="ctr"/>
        <a:lstStyle/>
        <a:p>
          <a:pPr algn="ctr"/>
          <a:r>
            <a:rPr lang="ru-RU" sz="2000" dirty="0" smtClean="0"/>
            <a:t>распространяя информацию о правах и свободах человека и гражданина, выпуская официальные периодические издания и иные издания о правах и свободах человека и гражданина</a:t>
          </a:r>
        </a:p>
      </dgm:t>
    </dgm:pt>
    <dgm:pt modelId="{1A8C1BF5-8C16-4982-946E-9CBA50185E78}" type="parTrans" cxnId="{D1C026BD-74EF-4F34-829C-A90DEF917231}">
      <dgm:prSet/>
      <dgm:spPr/>
      <dgm:t>
        <a:bodyPr/>
        <a:lstStyle/>
        <a:p>
          <a:pPr algn="l"/>
          <a:endParaRPr lang="ru-RU"/>
        </a:p>
      </dgm:t>
    </dgm:pt>
    <dgm:pt modelId="{75A7D3F1-A9C7-4837-BD99-2B2872BF328F}" type="sibTrans" cxnId="{D1C026BD-74EF-4F34-829C-A90DEF917231}">
      <dgm:prSet/>
      <dgm:spPr/>
      <dgm:t>
        <a:bodyPr/>
        <a:lstStyle/>
        <a:p>
          <a:pPr algn="l"/>
          <a:endParaRPr lang="ru-RU"/>
        </a:p>
      </dgm:t>
    </dgm:pt>
    <dgm:pt modelId="{6ABA8E67-D205-4474-89B5-815C887038D5}">
      <dgm:prSet phldrT="[Текст]" custT="1"/>
      <dgm:spPr/>
      <dgm:t>
        <a:bodyPr anchor="ctr"/>
        <a:lstStyle/>
        <a:p>
          <a:pPr algn="ctr"/>
          <a:r>
            <a:rPr lang="ru-RU" sz="2000" dirty="0" smtClean="0"/>
            <a:t>инициируя создание </a:t>
          </a:r>
          <a:r>
            <a:rPr lang="ru-RU" sz="2000" dirty="0" err="1" smtClean="0"/>
            <a:t>грантовых</a:t>
          </a:r>
          <a:r>
            <a:rPr lang="ru-RU" sz="2000" dirty="0" smtClean="0"/>
            <a:t> программ Пермского края по правозащитной тематике, принимать участие в их составлении и определении победителей конкурсов</a:t>
          </a:r>
          <a:endParaRPr lang="ru-RU" sz="2000" dirty="0"/>
        </a:p>
      </dgm:t>
    </dgm:pt>
    <dgm:pt modelId="{44D367BB-2B4A-4B79-9A72-56DA4E8E61A0}" type="parTrans" cxnId="{4F7BA7DA-D5C8-4E62-B646-B2E46B8BEF32}">
      <dgm:prSet/>
      <dgm:spPr/>
      <dgm:t>
        <a:bodyPr/>
        <a:lstStyle/>
        <a:p>
          <a:pPr algn="l"/>
          <a:endParaRPr lang="ru-RU"/>
        </a:p>
      </dgm:t>
    </dgm:pt>
    <dgm:pt modelId="{07CB6C28-5A64-4447-BB23-C3E09B629249}" type="sibTrans" cxnId="{4F7BA7DA-D5C8-4E62-B646-B2E46B8BEF32}">
      <dgm:prSet/>
      <dgm:spPr/>
      <dgm:t>
        <a:bodyPr/>
        <a:lstStyle/>
        <a:p>
          <a:pPr algn="l"/>
          <a:endParaRPr lang="ru-RU"/>
        </a:p>
      </dgm:t>
    </dgm:pt>
    <dgm:pt modelId="{E6C41807-33E3-450C-91EB-D350AA1E4A18}" type="pres">
      <dgm:prSet presAssocID="{99A838D3-6CF7-4069-83C2-B700628CC441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F714FB-099C-4F41-94C2-61A9764198B7}" type="pres">
      <dgm:prSet presAssocID="{99A838D3-6CF7-4069-83C2-B700628CC441}" presName="outerBox" presStyleCnt="0"/>
      <dgm:spPr/>
    </dgm:pt>
    <dgm:pt modelId="{3AF4206C-6D7B-4AB1-AC15-EFB9D660BF82}" type="pres">
      <dgm:prSet presAssocID="{99A838D3-6CF7-4069-83C2-B700628CC441}" presName="outerBoxParent" presStyleLbl="node1" presStyleIdx="0" presStyleCnt="1"/>
      <dgm:spPr/>
      <dgm:t>
        <a:bodyPr/>
        <a:lstStyle/>
        <a:p>
          <a:endParaRPr lang="ru-RU"/>
        </a:p>
      </dgm:t>
    </dgm:pt>
    <dgm:pt modelId="{1D1DD1CB-DB8E-44DC-BD8F-A67828CBE548}" type="pres">
      <dgm:prSet presAssocID="{99A838D3-6CF7-4069-83C2-B700628CC441}" presName="outerBoxChildren" presStyleCnt="0"/>
      <dgm:spPr/>
    </dgm:pt>
    <dgm:pt modelId="{4A5A0150-5536-4855-93E1-763B47CA8656}" type="pres">
      <dgm:prSet presAssocID="{F160E184-6C4C-4CF2-8271-112AF70BD0C9}" presName="oChild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C42A5-6F18-4680-9284-2B8002BAB7AD}" type="pres">
      <dgm:prSet presAssocID="{75A7D3F1-A9C7-4837-BD99-2B2872BF328F}" presName="outerSibTrans" presStyleCnt="0"/>
      <dgm:spPr/>
    </dgm:pt>
    <dgm:pt modelId="{5ED9E641-DCDF-4D71-8748-C957BAF6C909}" type="pres">
      <dgm:prSet presAssocID="{6ABA8E67-D205-4474-89B5-815C887038D5}" presName="oChild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7BA7DA-D5C8-4E62-B646-B2E46B8BEF32}" srcId="{95DE7C82-B8B6-4A0F-BB4D-D516B3E879CB}" destId="{6ABA8E67-D205-4474-89B5-815C887038D5}" srcOrd="1" destOrd="0" parTransId="{44D367BB-2B4A-4B79-9A72-56DA4E8E61A0}" sibTransId="{07CB6C28-5A64-4447-BB23-C3E09B629249}"/>
    <dgm:cxn modelId="{89881E88-D11A-47AC-B42E-14B7B253662B}" type="presOf" srcId="{99A838D3-6CF7-4069-83C2-B700628CC441}" destId="{E6C41807-33E3-450C-91EB-D350AA1E4A18}" srcOrd="0" destOrd="0" presId="urn:microsoft.com/office/officeart/2005/8/layout/target2"/>
    <dgm:cxn modelId="{7B9EBB10-6FFF-4259-8736-7C8104660631}" type="presOf" srcId="{95DE7C82-B8B6-4A0F-BB4D-D516B3E879CB}" destId="{3AF4206C-6D7B-4AB1-AC15-EFB9D660BF82}" srcOrd="0" destOrd="0" presId="urn:microsoft.com/office/officeart/2005/8/layout/target2"/>
    <dgm:cxn modelId="{D1C026BD-74EF-4F34-829C-A90DEF917231}" srcId="{95DE7C82-B8B6-4A0F-BB4D-D516B3E879CB}" destId="{F160E184-6C4C-4CF2-8271-112AF70BD0C9}" srcOrd="0" destOrd="0" parTransId="{1A8C1BF5-8C16-4982-946E-9CBA50185E78}" sibTransId="{75A7D3F1-A9C7-4837-BD99-2B2872BF328F}"/>
    <dgm:cxn modelId="{BADCBD0A-1B1C-422E-A673-EB61BA1F90EE}" srcId="{99A838D3-6CF7-4069-83C2-B700628CC441}" destId="{95DE7C82-B8B6-4A0F-BB4D-D516B3E879CB}" srcOrd="0" destOrd="0" parTransId="{00D460CA-B75F-43F7-9156-79241E614244}" sibTransId="{62DA7934-445C-4C4A-9BCF-A867D5D041FE}"/>
    <dgm:cxn modelId="{A1F76542-5D65-4E1D-9044-0B96EE533F50}" type="presOf" srcId="{6ABA8E67-D205-4474-89B5-815C887038D5}" destId="{5ED9E641-DCDF-4D71-8748-C957BAF6C909}" srcOrd="0" destOrd="0" presId="urn:microsoft.com/office/officeart/2005/8/layout/target2"/>
    <dgm:cxn modelId="{A4FFA02F-F9FC-4032-9271-1B7AAA3BE1E9}" type="presOf" srcId="{F160E184-6C4C-4CF2-8271-112AF70BD0C9}" destId="{4A5A0150-5536-4855-93E1-763B47CA8656}" srcOrd="0" destOrd="0" presId="urn:microsoft.com/office/officeart/2005/8/layout/target2"/>
    <dgm:cxn modelId="{809A461C-79FD-4265-94A3-C3C7A0E60D5F}" type="presParOf" srcId="{E6C41807-33E3-450C-91EB-D350AA1E4A18}" destId="{C9F714FB-099C-4F41-94C2-61A9764198B7}" srcOrd="0" destOrd="0" presId="urn:microsoft.com/office/officeart/2005/8/layout/target2"/>
    <dgm:cxn modelId="{3F39A492-D2A5-4878-A2D6-08B33DB9D0D7}" type="presParOf" srcId="{C9F714FB-099C-4F41-94C2-61A9764198B7}" destId="{3AF4206C-6D7B-4AB1-AC15-EFB9D660BF82}" srcOrd="0" destOrd="0" presId="urn:microsoft.com/office/officeart/2005/8/layout/target2"/>
    <dgm:cxn modelId="{122C3A87-C8A5-493F-A448-4A7ED5C4325F}" type="presParOf" srcId="{C9F714FB-099C-4F41-94C2-61A9764198B7}" destId="{1D1DD1CB-DB8E-44DC-BD8F-A67828CBE548}" srcOrd="1" destOrd="0" presId="urn:microsoft.com/office/officeart/2005/8/layout/target2"/>
    <dgm:cxn modelId="{476BEEE8-BD37-4B9E-AC50-CA30297B9CF9}" type="presParOf" srcId="{1D1DD1CB-DB8E-44DC-BD8F-A67828CBE548}" destId="{4A5A0150-5536-4855-93E1-763B47CA8656}" srcOrd="0" destOrd="0" presId="urn:microsoft.com/office/officeart/2005/8/layout/target2"/>
    <dgm:cxn modelId="{6F2EA8F2-DE3A-453A-B5CC-1AA6C3BB8B25}" type="presParOf" srcId="{1D1DD1CB-DB8E-44DC-BD8F-A67828CBE548}" destId="{F20C42A5-6F18-4680-9284-2B8002BAB7AD}" srcOrd="1" destOrd="0" presId="urn:microsoft.com/office/officeart/2005/8/layout/target2"/>
    <dgm:cxn modelId="{801B99BB-1520-46B2-AD8C-7DB1A6306E5C}" type="presParOf" srcId="{1D1DD1CB-DB8E-44DC-BD8F-A67828CBE548}" destId="{5ED9E641-DCDF-4D71-8748-C957BAF6C909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A202D-63FC-4A1C-9F06-CD5172FDDEAD}">
      <dsp:nvSpPr>
        <dsp:cNvPr id="0" name=""/>
        <dsp:cNvSpPr/>
      </dsp:nvSpPr>
      <dsp:spPr>
        <a:xfrm>
          <a:off x="-5716749" y="-875044"/>
          <a:ext cx="6806162" cy="6806162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1FD99-2D59-4971-8B42-058831F3A515}">
      <dsp:nvSpPr>
        <dsp:cNvPr id="0" name=""/>
        <dsp:cNvSpPr/>
      </dsp:nvSpPr>
      <dsp:spPr>
        <a:xfrm>
          <a:off x="570254" y="388710"/>
          <a:ext cx="5767601" cy="7778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40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600" kern="1200" dirty="0" smtClean="0"/>
            <a:t>Ежегодная открытая Олимпиада по правам человека среди учащихся 9-11 классов школ Прикамья (ПГГПУ).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600" kern="1200" dirty="0" smtClean="0"/>
            <a:t>В 2018 году-</a:t>
          </a:r>
          <a:r>
            <a:rPr lang="en-US" altLang="ru-RU" sz="1600" kern="1200" dirty="0" smtClean="0"/>
            <a:t>XVIII </a:t>
          </a:r>
          <a:r>
            <a:rPr lang="ru-RU" altLang="ru-RU" sz="1600" kern="1200" dirty="0" smtClean="0"/>
            <a:t>Олимпиада.</a:t>
          </a:r>
          <a:endParaRPr lang="ru-RU" sz="1600" kern="1200" dirty="0"/>
        </a:p>
      </dsp:txBody>
      <dsp:txXfrm>
        <a:off x="570254" y="388710"/>
        <a:ext cx="5767601" cy="777826"/>
      </dsp:txXfrm>
    </dsp:sp>
    <dsp:sp modelId="{EF173E10-1E71-4720-BE01-90A7756212F1}">
      <dsp:nvSpPr>
        <dsp:cNvPr id="0" name=""/>
        <dsp:cNvSpPr/>
      </dsp:nvSpPr>
      <dsp:spPr>
        <a:xfrm>
          <a:off x="84113" y="291482"/>
          <a:ext cx="972282" cy="972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651F02-7595-4492-879A-0F43299063BD}">
      <dsp:nvSpPr>
        <dsp:cNvPr id="0" name=""/>
        <dsp:cNvSpPr/>
      </dsp:nvSpPr>
      <dsp:spPr>
        <a:xfrm>
          <a:off x="1016200" y="1555652"/>
          <a:ext cx="5321656" cy="7778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40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/>
            <a:t>Ежегодная краевая олимпиада школьников «Права и обязанности ребенка в РФ» (ПФ ИВЭСЭП )</a:t>
          </a:r>
        </a:p>
      </dsp:txBody>
      <dsp:txXfrm>
        <a:off x="1016200" y="1555652"/>
        <a:ext cx="5321656" cy="777826"/>
      </dsp:txXfrm>
    </dsp:sp>
    <dsp:sp modelId="{48D1070D-094F-4AC0-9BA0-6DAE379775A2}">
      <dsp:nvSpPr>
        <dsp:cNvPr id="0" name=""/>
        <dsp:cNvSpPr/>
      </dsp:nvSpPr>
      <dsp:spPr>
        <a:xfrm>
          <a:off x="530058" y="1458424"/>
          <a:ext cx="972282" cy="972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5FBB4B-890D-4CA5-B402-6A4B75E6B40F}">
      <dsp:nvSpPr>
        <dsp:cNvPr id="0" name=""/>
        <dsp:cNvSpPr/>
      </dsp:nvSpPr>
      <dsp:spPr>
        <a:xfrm>
          <a:off x="1016200" y="2722594"/>
          <a:ext cx="5321656" cy="7778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40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/>
            <a:t>В профессиональных образовательных организациях «Краевая лига дебатов»</a:t>
          </a:r>
        </a:p>
      </dsp:txBody>
      <dsp:txXfrm>
        <a:off x="1016200" y="2722594"/>
        <a:ext cx="5321656" cy="777826"/>
      </dsp:txXfrm>
    </dsp:sp>
    <dsp:sp modelId="{024382F7-22B4-4A02-8400-0F951946B10C}">
      <dsp:nvSpPr>
        <dsp:cNvPr id="0" name=""/>
        <dsp:cNvSpPr/>
      </dsp:nvSpPr>
      <dsp:spPr>
        <a:xfrm>
          <a:off x="530058" y="2625365"/>
          <a:ext cx="972282" cy="972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FB3E13-7FA6-4F5B-9EB8-007D5E0AD562}">
      <dsp:nvSpPr>
        <dsp:cNvPr id="0" name=""/>
        <dsp:cNvSpPr/>
      </dsp:nvSpPr>
      <dsp:spPr>
        <a:xfrm>
          <a:off x="570254" y="3889535"/>
          <a:ext cx="5767601" cy="7778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740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/>
            <a:t>Ежегодный краевой месячник гражданского образования (15.11-15-12) </a:t>
          </a:r>
        </a:p>
      </dsp:txBody>
      <dsp:txXfrm>
        <a:off x="570254" y="3889535"/>
        <a:ext cx="5767601" cy="777826"/>
      </dsp:txXfrm>
    </dsp:sp>
    <dsp:sp modelId="{DFE95431-4A83-4581-B4F4-A45B23AD4B9D}">
      <dsp:nvSpPr>
        <dsp:cNvPr id="0" name=""/>
        <dsp:cNvSpPr/>
      </dsp:nvSpPr>
      <dsp:spPr>
        <a:xfrm>
          <a:off x="84113" y="3792307"/>
          <a:ext cx="972282" cy="972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1B951-F761-4051-BCDF-3173B1351BB5}">
      <dsp:nvSpPr>
        <dsp:cNvPr id="0" name=""/>
        <dsp:cNvSpPr/>
      </dsp:nvSpPr>
      <dsp:spPr>
        <a:xfrm>
          <a:off x="0" y="90075"/>
          <a:ext cx="6307931" cy="8353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Пермский государственный научно-исследовательский университет:</a:t>
          </a:r>
          <a:endParaRPr lang="ru-RU" sz="2100" kern="1200" dirty="0"/>
        </a:p>
      </dsp:txBody>
      <dsp:txXfrm>
        <a:off x="40780" y="130855"/>
        <a:ext cx="6226371" cy="753819"/>
      </dsp:txXfrm>
    </dsp:sp>
    <dsp:sp modelId="{D5663615-D0FB-4364-9024-2E876BF6E799}">
      <dsp:nvSpPr>
        <dsp:cNvPr id="0" name=""/>
        <dsp:cNvSpPr/>
      </dsp:nvSpPr>
      <dsp:spPr>
        <a:xfrm>
          <a:off x="0" y="925455"/>
          <a:ext cx="6307931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277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Магистратура «Международная защита прав человека»;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Юридический факультет: курс «Права человека».</a:t>
          </a:r>
          <a:endParaRPr lang="ru-RU" sz="1600" kern="1200" dirty="0"/>
        </a:p>
      </dsp:txBody>
      <dsp:txXfrm>
        <a:off x="0" y="925455"/>
        <a:ext cx="6307931" cy="554242"/>
      </dsp:txXfrm>
    </dsp:sp>
    <dsp:sp modelId="{1C496656-3C9A-475F-BD03-A10ABEE1199C}">
      <dsp:nvSpPr>
        <dsp:cNvPr id="0" name=""/>
        <dsp:cNvSpPr/>
      </dsp:nvSpPr>
      <dsp:spPr>
        <a:xfrm>
          <a:off x="0" y="1479697"/>
          <a:ext cx="6307931" cy="8353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Пермский государственный гуманитарный педагогический университет:</a:t>
          </a:r>
          <a:endParaRPr lang="ru-RU" sz="2100" kern="1200" dirty="0"/>
        </a:p>
      </dsp:txBody>
      <dsp:txXfrm>
        <a:off x="40780" y="1520477"/>
        <a:ext cx="6226371" cy="753819"/>
      </dsp:txXfrm>
    </dsp:sp>
    <dsp:sp modelId="{A27980B4-C32A-40D7-95FC-59CE46A03608}">
      <dsp:nvSpPr>
        <dsp:cNvPr id="0" name=""/>
        <dsp:cNvSpPr/>
      </dsp:nvSpPr>
      <dsp:spPr>
        <a:xfrm>
          <a:off x="0" y="2315077"/>
          <a:ext cx="6307931" cy="804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277" tIns="26670" rIns="149352" bIns="26670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/>
            <a:t>Факультет правового и социально-педагогического образования: курс «Права ребенка</a:t>
          </a:r>
          <a:r>
            <a:rPr lang="ru-RU" sz="1600" kern="1200" dirty="0" smtClean="0"/>
            <a:t>»;</a:t>
          </a:r>
          <a:endParaRPr lang="ru-RU" sz="16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/>
            <a:t>Исторический факультет</a:t>
          </a:r>
          <a:endParaRPr lang="ru-RU" sz="1600" kern="1200" dirty="0"/>
        </a:p>
      </dsp:txBody>
      <dsp:txXfrm>
        <a:off x="0" y="2315077"/>
        <a:ext cx="6307931" cy="804194"/>
      </dsp:txXfrm>
    </dsp:sp>
    <dsp:sp modelId="{B8E842CE-E8A4-4CF8-A6C1-47BCA398D04C}">
      <dsp:nvSpPr>
        <dsp:cNvPr id="0" name=""/>
        <dsp:cNvSpPr/>
      </dsp:nvSpPr>
      <dsp:spPr>
        <a:xfrm>
          <a:off x="0" y="3119272"/>
          <a:ext cx="6307931" cy="8353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kern="1200" dirty="0" smtClean="0"/>
            <a:t>Пермский институт ФСИН России</a:t>
          </a:r>
          <a:endParaRPr lang="ru-RU" sz="2100" kern="1200" dirty="0"/>
        </a:p>
      </dsp:txBody>
      <dsp:txXfrm>
        <a:off x="40780" y="3160052"/>
        <a:ext cx="6226371" cy="753819"/>
      </dsp:txXfrm>
    </dsp:sp>
    <dsp:sp modelId="{EE04D910-5002-4EB1-B246-8A5AC83B9748}">
      <dsp:nvSpPr>
        <dsp:cNvPr id="0" name=""/>
        <dsp:cNvSpPr/>
      </dsp:nvSpPr>
      <dsp:spPr>
        <a:xfrm>
          <a:off x="0" y="3954652"/>
          <a:ext cx="6307931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277" tIns="26670" rIns="149352" bIns="26670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/>
            <a:t>Курс «Права человека».</a:t>
          </a:r>
          <a:endParaRPr lang="ru-RU" sz="1600" kern="1200" dirty="0"/>
        </a:p>
      </dsp:txBody>
      <dsp:txXfrm>
        <a:off x="0" y="3954652"/>
        <a:ext cx="6307931" cy="347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4206C-6D7B-4AB1-AC15-EFB9D660BF82}">
      <dsp:nvSpPr>
        <dsp:cNvPr id="0" name=""/>
        <dsp:cNvSpPr/>
      </dsp:nvSpPr>
      <dsp:spPr>
        <a:xfrm>
          <a:off x="0" y="0"/>
          <a:ext cx="8928992" cy="4824536"/>
        </a:xfrm>
        <a:prstGeom prst="roundRect">
          <a:avLst>
            <a:gd name="adj" fmla="val 8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2978481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Содействовать правовому просвещению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kern="1200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области прав и свобод человека и гражданина, форм и методов их защиты: </a:t>
          </a:r>
          <a:endParaRPr lang="ru-RU" sz="3600" b="1" kern="1200" spc="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0110" y="120110"/>
        <a:ext cx="8688772" cy="4584316"/>
      </dsp:txXfrm>
    </dsp:sp>
    <dsp:sp modelId="{4A5A0150-5536-4855-93E1-763B47CA8656}">
      <dsp:nvSpPr>
        <dsp:cNvPr id="0" name=""/>
        <dsp:cNvSpPr/>
      </dsp:nvSpPr>
      <dsp:spPr>
        <a:xfrm>
          <a:off x="223224" y="2171041"/>
          <a:ext cx="4203994" cy="2171041"/>
        </a:xfrm>
        <a:prstGeom prst="roundRect">
          <a:avLst>
            <a:gd name="adj" fmla="val 105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распространяя информацию о правах и свободах человека и гражданина, выпуская официальные периодические издания и иные издания о правах и свободах человека и гражданина</a:t>
          </a:r>
        </a:p>
      </dsp:txBody>
      <dsp:txXfrm>
        <a:off x="289991" y="2237808"/>
        <a:ext cx="4070460" cy="2037507"/>
      </dsp:txXfrm>
    </dsp:sp>
    <dsp:sp modelId="{5ED9E641-DCDF-4D71-8748-C957BAF6C909}">
      <dsp:nvSpPr>
        <dsp:cNvPr id="0" name=""/>
        <dsp:cNvSpPr/>
      </dsp:nvSpPr>
      <dsp:spPr>
        <a:xfrm>
          <a:off x="4493598" y="2171041"/>
          <a:ext cx="4203994" cy="2171041"/>
        </a:xfrm>
        <a:prstGeom prst="roundRect">
          <a:avLst>
            <a:gd name="adj" fmla="val 105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инициируя создание </a:t>
          </a:r>
          <a:r>
            <a:rPr lang="ru-RU" sz="2000" kern="1200" dirty="0" err="1" smtClean="0"/>
            <a:t>грантовых</a:t>
          </a:r>
          <a:r>
            <a:rPr lang="ru-RU" sz="2000" kern="1200" dirty="0" smtClean="0"/>
            <a:t> программ Пермского края по правозащитной тематике, принимать участие в их составлении и определении победителей конкурсов</a:t>
          </a:r>
          <a:endParaRPr lang="ru-RU" sz="2000" kern="1200" dirty="0"/>
        </a:p>
      </dsp:txBody>
      <dsp:txXfrm>
        <a:off x="4560365" y="2237808"/>
        <a:ext cx="4070460" cy="2037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0B2D0-BE2B-46A9-A211-FCCF4246EB93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57FAC-619F-448F-95FC-57FAB3D23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810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2D51BC-7A49-4D99-A65A-54106405809B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58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50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59561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5/21/2018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5" y="5951816"/>
            <a:ext cx="518790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42"/>
            <a:ext cx="76233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6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/>
              <a:t>5/21/2018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0619D"/>
                </a:solidFill>
              </a:rPr>
              <a:pPr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3" y="599725"/>
            <a:ext cx="2180113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675729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5" y="675729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7" y="5956142"/>
            <a:ext cx="99610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5/21/2018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5" y="5951816"/>
            <a:ext cx="5922209" cy="365125"/>
          </a:xfrm>
        </p:spPr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3" y="5956142"/>
            <a:ext cx="87314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0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7" y="2180501"/>
            <a:ext cx="8272211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/>
              <a:t>5/21/2018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7" y="5956142"/>
            <a:ext cx="789381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srgbClr val="40619D"/>
                </a:solidFill>
              </a:rPr>
              <a:pPr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2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5141979"/>
            <a:ext cx="8468145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7" y="3043915"/>
            <a:ext cx="8272211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7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5/21/2018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7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606554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4" y="2228004"/>
            <a:ext cx="4066793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2228004"/>
            <a:ext cx="4066794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/>
              <a:t>5/21/2018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0619D"/>
                </a:solidFill>
              </a:rPr>
              <a:pPr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4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606554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6" y="2250897"/>
            <a:ext cx="3815306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926052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4" y="2250897"/>
            <a:ext cx="3815305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3" y="2926052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/>
              <a:t>5/21/2018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0619D"/>
                </a:solidFill>
              </a:rPr>
              <a:pPr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2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606554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/>
              <a:t>5/21/2018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0619D"/>
                </a:solidFill>
              </a:rPr>
              <a:pPr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9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/>
              <a:t>5/21/2018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0619D"/>
                </a:solidFill>
              </a:rPr>
              <a:pPr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8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5141973"/>
            <a:ext cx="847365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2296"/>
            <a:ext cx="3682084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601200"/>
            <a:ext cx="846963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9" y="5262301"/>
            <a:ext cx="4402490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5/21/2018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FFFFFF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0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599725"/>
            <a:ext cx="8468144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6" y="5260132"/>
            <a:ext cx="8272213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/>
              <a:t>5/21/2018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40619D"/>
                </a:solidFill>
              </a:rPr>
              <a:pPr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7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6" y="5956142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srgbClr val="40619D"/>
                </a:solidFill>
              </a:rPr>
              <a:pPr defTabSz="457200"/>
              <a:t>5/21/2018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5" y="5951816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defTabSz="457200"/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7" y="5956142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40619D"/>
                </a:solidFill>
              </a:rPr>
              <a:pPr defTabSz="457200"/>
              <a:t>‹#›</a:t>
            </a:fld>
            <a:endParaRPr lang="en-US" dirty="0">
              <a:solidFill>
                <a:srgbClr val="40619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144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3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12160" y="0"/>
            <a:ext cx="2884920" cy="536361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4376" y="5503463"/>
            <a:ext cx="6939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МИКОВ ПАВЕЛ ВЛАДИМИРОВИЧ, </a:t>
            </a:r>
          </a:p>
          <a:p>
            <a:pPr algn="ctr" defTabSz="457200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УПОЛНОМОЧЕННЫЙ ПО ПРАВАМ ЧЕЛОВЕКА </a:t>
            </a:r>
          </a:p>
          <a:p>
            <a:pPr algn="ctr" defTabSz="457200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ПЕРМСКОМ КРАЕ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0" y="2132856"/>
            <a:ext cx="9144000" cy="195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1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ln w="11430"/>
                <a:gradFill>
                  <a:gsLst>
                    <a:gs pos="0">
                      <a:srgbClr val="2F4875">
                        <a:tint val="90000"/>
                        <a:satMod val="120000"/>
                      </a:srgbClr>
                    </a:gs>
                    <a:gs pos="25000">
                      <a:srgbClr val="2F4875">
                        <a:tint val="93000"/>
                        <a:satMod val="120000"/>
                      </a:srgbClr>
                    </a:gs>
                    <a:gs pos="50000">
                      <a:srgbClr val="2F4875">
                        <a:shade val="89000"/>
                        <a:satMod val="110000"/>
                      </a:srgbClr>
                    </a:gs>
                    <a:gs pos="75000">
                      <a:srgbClr val="2F4875">
                        <a:tint val="93000"/>
                        <a:satMod val="120000"/>
                      </a:srgbClr>
                    </a:gs>
                    <a:gs pos="100000">
                      <a:srgbClr val="2F4875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ОБУЧЕНИЕ ПРАВАМ ЧЕЛОВЕКА И РАЗВИТИЕ ГРАЖДАНСКОГО ОБРАЗОВАНИЯ: ОПЫТ, ПРОБЛЕМЫ, ПЕРСПЕКТИВЫ В ПЕРМСКОМ КРАЕ </a:t>
            </a:r>
            <a:endParaRPr lang="ru-RU" sz="3000" b="1" dirty="0">
              <a:ln w="11430"/>
              <a:gradFill>
                <a:gsLst>
                  <a:gs pos="0">
                    <a:srgbClr val="2F4875">
                      <a:tint val="90000"/>
                      <a:satMod val="120000"/>
                    </a:srgbClr>
                  </a:gs>
                  <a:gs pos="25000">
                    <a:srgbClr val="2F4875">
                      <a:tint val="93000"/>
                      <a:satMod val="120000"/>
                    </a:srgbClr>
                  </a:gs>
                  <a:gs pos="50000">
                    <a:srgbClr val="2F4875">
                      <a:shade val="89000"/>
                      <a:satMod val="110000"/>
                    </a:srgbClr>
                  </a:gs>
                  <a:gs pos="75000">
                    <a:srgbClr val="2F4875">
                      <a:tint val="93000"/>
                      <a:satMod val="120000"/>
                    </a:srgbClr>
                  </a:gs>
                  <a:gs pos="100000">
                    <a:srgbClr val="2F4875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esistomina\Desktop\лого УПЧ только овал и подпис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74597"/>
            <a:ext cx="1783751" cy="9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372200" y="-21166"/>
            <a:ext cx="2411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Москва, </a:t>
            </a:r>
            <a:endParaRPr lang="ru-RU" sz="1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57200"/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</a:t>
            </a: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мая 2018 год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96016"/>
            <a:ext cx="669980" cy="128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5882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Всероссийская научно-методическая конференция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«Правовое просвещение и образование в области прав человека: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опыт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перспективы современной России»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08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86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35897" y="4409728"/>
            <a:ext cx="5508104" cy="2448272"/>
          </a:xfrm>
        </p:spPr>
        <p:txBody>
          <a:bodyPr/>
          <a:lstStyle/>
          <a:p>
            <a:r>
              <a:rPr lang="ru-RU" dirty="0"/>
              <a:t>Адрес : </a:t>
            </a:r>
            <a:r>
              <a:rPr lang="ru-RU" dirty="0">
                <a:solidFill>
                  <a:srgbClr val="002060"/>
                </a:solidFill>
              </a:rPr>
              <a:t>614006, город Пермь, ул. Ленина, 51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тел.: </a:t>
            </a:r>
            <a:r>
              <a:rPr lang="ru-RU" dirty="0">
                <a:solidFill>
                  <a:srgbClr val="002060"/>
                </a:solidFill>
              </a:rPr>
              <a:t>8(342) </a:t>
            </a:r>
            <a:r>
              <a:rPr lang="ru-RU" dirty="0" smtClean="0">
                <a:solidFill>
                  <a:srgbClr val="002060"/>
                </a:solidFill>
              </a:rPr>
              <a:t>217-76-70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Факс: </a:t>
            </a:r>
            <a:r>
              <a:rPr lang="ru-RU" dirty="0">
                <a:solidFill>
                  <a:srgbClr val="002060"/>
                </a:solidFill>
              </a:rPr>
              <a:t>8 (342) 235-14-57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Corbel" panose="020B0503020204020204" pitchFamily="34" charset="0"/>
              </a:rPr>
              <a:t>E-mail</a:t>
            </a:r>
            <a:r>
              <a:rPr lang="ru-RU" dirty="0">
                <a:latin typeface="Corbel" panose="020B0503020204020204" pitchFamily="34" charset="0"/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ombudsman@uppc.permkrai.ru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сайт: 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www</a:t>
            </a:r>
            <a:r>
              <a:rPr lang="en-US" dirty="0" smtClean="0">
                <a:solidFill>
                  <a:schemeClr val="accent6"/>
                </a:solidFill>
              </a:rPr>
              <a:t>.</a:t>
            </a:r>
            <a:r>
              <a:rPr lang="en-US" dirty="0">
                <a:solidFill>
                  <a:schemeClr val="accent6"/>
                </a:solidFill>
              </a:rPr>
              <a:t> o</a:t>
            </a:r>
            <a:r>
              <a:rPr lang="en-US" dirty="0" smtClean="0">
                <a:solidFill>
                  <a:schemeClr val="accent6"/>
                </a:solidFill>
              </a:rPr>
              <a:t>mbudsman</a:t>
            </a:r>
            <a:r>
              <a:rPr lang="ru-RU" dirty="0" smtClean="0">
                <a:solidFill>
                  <a:schemeClr val="accent6"/>
                </a:solidFill>
              </a:rPr>
              <a:t>.</a:t>
            </a:r>
            <a:r>
              <a:rPr lang="en-US" dirty="0" smtClean="0">
                <a:solidFill>
                  <a:schemeClr val="accent6"/>
                </a:solidFill>
              </a:rPr>
              <a:t>perm.ru</a:t>
            </a:r>
            <a:endParaRPr lang="ru-RU" dirty="0">
              <a:solidFill>
                <a:schemeClr val="accent6"/>
              </a:solidFill>
            </a:endParaRPr>
          </a:p>
          <a:p>
            <a:endParaRPr lang="ru-RU" dirty="0"/>
          </a:p>
        </p:txBody>
      </p:sp>
      <p:pic>
        <p:nvPicPr>
          <p:cNvPr id="16" name="Picture 2" descr="http://cs402428.userapi.com/v402428749/157b/7V0MIgitr1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333" y="4941168"/>
            <a:ext cx="1839515" cy="127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0" y="980728"/>
            <a:ext cx="9143999" cy="4284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-7245" y="2854670"/>
            <a:ext cx="9144000" cy="10759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772816"/>
            <a:ext cx="9144001" cy="5440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lnSpc>
                <a:spcPct val="80000"/>
              </a:lnSpc>
              <a:spcAft>
                <a:spcPts val="0"/>
              </a:spcAft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8" y="0"/>
            <a:ext cx="241993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2400" y="2429272"/>
            <a:ext cx="9144000" cy="10759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7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Пермский край </a:t>
            </a:r>
            <a:endParaRPr lang="ru-RU" sz="37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7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открыт </a:t>
            </a:r>
            <a:r>
              <a:rPr lang="ru-RU" sz="37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сотрудничества</a:t>
            </a:r>
            <a:r>
              <a:rPr lang="ru-RU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0"/>
            <a:ext cx="56886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Всероссийская научно-методическая конференция </a:t>
            </a:r>
            <a:endParaRPr lang="ru-RU" sz="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«Правовое просвещение и образование в области прав человека: </a:t>
            </a:r>
            <a:endParaRPr lang="ru-RU" sz="9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опыт </a:t>
            </a:r>
            <a:r>
              <a:rPr lang="ru-RU" sz="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перспективы современной России»</a:t>
            </a:r>
            <a:endParaRPr lang="ru-RU" sz="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909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 bwMode="auto">
          <a:xfrm>
            <a:off x="3203848" y="0"/>
            <a:ext cx="5616624" cy="47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86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8" y="0"/>
            <a:ext cx="241993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31840" y="0"/>
            <a:ext cx="56886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Всероссийская научно-методическая конференция </a:t>
            </a:r>
            <a:endParaRPr lang="ru-RU" sz="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«Правовое просвещение и образование в области прав человека: </a:t>
            </a:r>
            <a:endParaRPr lang="ru-RU" sz="9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опыт </a:t>
            </a:r>
            <a:r>
              <a:rPr lang="ru-RU" sz="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перспективы современной России»</a:t>
            </a:r>
            <a:endParaRPr lang="ru-RU" sz="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Picture 4" descr="Coat of Arms of Perm Krai.sv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19" y="1052736"/>
            <a:ext cx="1737444" cy="326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" y="4437112"/>
            <a:ext cx="219573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charset="0"/>
              </a:rPr>
              <a:t>Пермский </a:t>
            </a:r>
            <a:endParaRPr lang="ru-RU" altLang="ru-RU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charset="0"/>
            </a:endParaRPr>
          </a:p>
          <a:p>
            <a:pPr algn="ctr">
              <a:defRPr/>
            </a:pPr>
            <a:r>
              <a:rPr lang="ru-RU" alt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charset="0"/>
              </a:rPr>
              <a:t>край</a:t>
            </a:r>
            <a:endParaRPr lang="ru-RU" alt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674938" y="2577708"/>
            <a:ext cx="6469062" cy="1331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itchFamily="18" charset="2"/>
              <a:buNone/>
              <a:defRPr/>
            </a:pPr>
            <a:r>
              <a:rPr lang="ru-RU" alt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</a:t>
            </a:r>
            <a:r>
              <a:rPr lang="ru-RU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программа</a:t>
            </a:r>
          </a:p>
          <a:p>
            <a:pPr marL="0" indent="0">
              <a:buFont typeface="Wingdings 3" pitchFamily="18" charset="2"/>
              <a:buNone/>
              <a:defRPr/>
            </a:pPr>
            <a:r>
              <a:rPr lang="ru-RU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"Развитие политической культуры и гражданского образования населения Пермского края на 2007-2011 годы"</a:t>
            </a:r>
          </a:p>
          <a:p>
            <a:pPr marL="0" indent="0">
              <a:buFont typeface="Wingdings 3" pitchFamily="18" charset="2"/>
              <a:buNone/>
              <a:defRPr/>
            </a:pPr>
            <a:r>
              <a:rPr lang="ru-RU" altLang="ru-RU" sz="2400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Однако  продлить ее не удалось, несмотря на усилия Уполномоченных и правозащитной общественности</a:t>
            </a:r>
            <a:endParaRPr lang="ru-RU" altLang="ru-RU" sz="2400" i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93207" y="5013176"/>
            <a:ext cx="2304257" cy="116955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35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charset="0"/>
              </a:rPr>
              <a:t>Пермский край</a:t>
            </a:r>
          </a:p>
        </p:txBody>
      </p:sp>
      <p:sp>
        <p:nvSpPr>
          <p:cNvPr id="43012" name="Заголовок 1"/>
          <p:cNvSpPr>
            <a:spLocks noGrp="1"/>
          </p:cNvSpPr>
          <p:nvPr>
            <p:ph type="title"/>
          </p:nvPr>
        </p:nvSpPr>
        <p:spPr>
          <a:xfrm>
            <a:off x="1" y="548269"/>
            <a:ext cx="9144000" cy="74453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/>
            <a:r>
              <a:rPr lang="ru-RU" altLang="ru-RU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ШКОЛЫ И ВНЕШКОЛЬНЫЕ ФОРМЫ</a:t>
            </a:r>
            <a:endParaRPr lang="ru-RU" altLang="ru-RU" b="1" cap="none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3013" name="Picture 4" descr="Coat of Arms of Perm Krai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68" y="1916832"/>
            <a:ext cx="1735137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5546995"/>
              </p:ext>
            </p:extLst>
          </p:nvPr>
        </p:nvGraphicFramePr>
        <p:xfrm>
          <a:off x="2555776" y="1628800"/>
          <a:ext cx="6408712" cy="5056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131840" y="0"/>
            <a:ext cx="56886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Всероссийская научно-методическая конференция </a:t>
            </a:r>
            <a:endParaRPr lang="ru-RU" sz="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«Правовое просвещение и образование в области прав человека: </a:t>
            </a:r>
            <a:endParaRPr lang="ru-RU" sz="9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опыт </a:t>
            </a:r>
            <a:r>
              <a:rPr lang="ru-RU" sz="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перспективы современной России»</a:t>
            </a:r>
            <a:endParaRPr lang="ru-RU" sz="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86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8" y="0"/>
            <a:ext cx="241993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815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46845" y="5066551"/>
            <a:ext cx="1863749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charset="0"/>
              </a:rPr>
              <a:t>Пермский край</a:t>
            </a:r>
          </a:p>
        </p:txBody>
      </p:sp>
      <p:sp>
        <p:nvSpPr>
          <p:cNvPr id="51204" name="Заголовок 1"/>
          <p:cNvSpPr txBox="1">
            <a:spLocks/>
          </p:cNvSpPr>
          <p:nvPr/>
        </p:nvSpPr>
        <p:spPr bwMode="auto">
          <a:xfrm>
            <a:off x="616656" y="565305"/>
            <a:ext cx="8207375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547688" indent="-2730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822325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096963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3716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1828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286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2743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2004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ВЫСШИЕ УЧЕБНЫЕ ЗАВЕДЕНИЯ</a:t>
            </a:r>
            <a:endParaRPr lang="ru-RU" alt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2353446"/>
              </p:ext>
            </p:extLst>
          </p:nvPr>
        </p:nvGraphicFramePr>
        <p:xfrm>
          <a:off x="2771353" y="1844824"/>
          <a:ext cx="6307931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06" name="Picture 4" descr="Coat of Arms of Perm Krai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5" y="1700808"/>
            <a:ext cx="1735137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31840" y="0"/>
            <a:ext cx="56886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Всероссийская научно-методическая конференция </a:t>
            </a:r>
            <a:endParaRPr lang="ru-RU" sz="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«Правовое просвещение и образование в области прав человека: </a:t>
            </a:r>
            <a:endParaRPr lang="ru-RU" sz="9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опыт </a:t>
            </a:r>
            <a:r>
              <a:rPr lang="ru-RU" sz="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перспективы современной России»</a:t>
            </a:r>
            <a:endParaRPr lang="ru-RU" sz="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86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8" y="0"/>
            <a:ext cx="241993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36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46845" y="6324833"/>
            <a:ext cx="8532440" cy="523220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charset="0"/>
              </a:rPr>
              <a:t>Ситуация в 2018 году. </a:t>
            </a:r>
            <a:b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charset="0"/>
              </a:rPr>
            </a:b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charset="0"/>
              </a:rPr>
              <a:t>Российские регионы</a:t>
            </a:r>
          </a:p>
        </p:txBody>
      </p:sp>
      <p:sp>
        <p:nvSpPr>
          <p:cNvPr id="55299" name="Заголовок 1"/>
          <p:cNvSpPr txBox="1">
            <a:spLocks/>
          </p:cNvSpPr>
          <p:nvPr/>
        </p:nvSpPr>
        <p:spPr bwMode="auto">
          <a:xfrm>
            <a:off x="1" y="611811"/>
            <a:ext cx="9150908" cy="5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Calibri" pitchFamily="34" charset="0"/>
              </a:defRPr>
            </a:lvl1pPr>
            <a:lvl2pPr marL="547688" indent="-2730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Calibri" pitchFamily="34" charset="0"/>
              </a:defRPr>
            </a:lvl2pPr>
            <a:lvl3pPr marL="822325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096963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3716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1828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286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2743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2004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ДЕЯТЕЛЬНОСТЬ НКО</a:t>
            </a:r>
            <a:endParaRPr lang="ru-RU" alt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185388"/>
            <a:ext cx="5256584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ЦЕНТР ГРАЖДАНСКОГО ОБРАЗОВАНИЯ И ПРАВ ЧЕЛОВЕКА</a:t>
            </a:r>
          </a:p>
          <a:p>
            <a:pPr>
              <a:defRPr/>
            </a:pPr>
            <a:r>
              <a:rPr lang="ru-RU" altLang="ru-RU" sz="1800" dirty="0" smtClean="0">
                <a:latin typeface="+mn-lt"/>
              </a:rPr>
              <a:t>организация </a:t>
            </a:r>
            <a:r>
              <a:rPr lang="ru-RU" altLang="ru-RU" sz="1800" dirty="0">
                <a:latin typeface="+mn-lt"/>
              </a:rPr>
              <a:t>в различных форматах обучение и распространение информации в сфере прав человека, демократической гражданственности, продвижения общественных интересов</a:t>
            </a:r>
          </a:p>
        </p:txBody>
      </p:sp>
      <p:pic>
        <p:nvPicPr>
          <p:cNvPr id="55301" name="Picture 4" descr="Coat of Arms of Perm Krai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319213"/>
            <a:ext cx="1735137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7" y="4581128"/>
            <a:ext cx="2304257" cy="116955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35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charset="0"/>
              </a:rPr>
              <a:t>Пермский край</a:t>
            </a:r>
          </a:p>
        </p:txBody>
      </p:sp>
      <p:pic>
        <p:nvPicPr>
          <p:cNvPr id="55303" name="Picture 2" descr="http://ponosov.permedu.ru/up/article/file/cgo/emble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" r="15852"/>
          <a:stretch>
            <a:fillRect/>
          </a:stretch>
        </p:blipFill>
        <p:spPr bwMode="auto">
          <a:xfrm>
            <a:off x="7531100" y="1185863"/>
            <a:ext cx="153193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06838" y="5507177"/>
            <a:ext cx="4606663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ПЕРМСКОЕ КРАЕВОЕ ОТДЕЛЕНИЕ ОБЩЕСТВА «МЕМОРИАЛ»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88813" y="3309441"/>
            <a:ext cx="52551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ОБЩЕСТВЕННЫЙ ФОНД «ЦЕНТР ГРАЖДАНСКОГО АНАЛИЗА И НЕЗАВИСИМЫХ ИССЛЕДОВАНИЙ «ГРАНИ»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5530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6" r="26646"/>
          <a:stretch>
            <a:fillRect/>
          </a:stretch>
        </p:blipFill>
        <p:spPr bwMode="auto">
          <a:xfrm>
            <a:off x="2827338" y="3108325"/>
            <a:ext cx="10795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Picture 5" descr="http://new.prpc.ru/wp-content/uploads/2015/08/logo_prpc1-164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4303713"/>
            <a:ext cx="582612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1068" y="4483963"/>
            <a:ext cx="3886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Пермский региональный правозащитный центр</a:t>
            </a:r>
          </a:p>
        </p:txBody>
      </p:sp>
      <p:pic>
        <p:nvPicPr>
          <p:cNvPr id="55309" name="Picture 7" descr="http://www.pmem.ru/assets/images/Simvolika/logo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t="6387" r="13081"/>
          <a:stretch>
            <a:fillRect/>
          </a:stretch>
        </p:blipFill>
        <p:spPr bwMode="auto">
          <a:xfrm>
            <a:off x="2660650" y="5265738"/>
            <a:ext cx="133985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131840" y="0"/>
            <a:ext cx="56886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Всероссийская научно-методическая конференция </a:t>
            </a:r>
            <a:endParaRPr lang="ru-RU" sz="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«Правовое просвещение и образование в области прав человека: </a:t>
            </a:r>
            <a:endParaRPr lang="ru-RU" sz="9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опыт </a:t>
            </a:r>
            <a:r>
              <a:rPr lang="ru-RU" sz="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перспективы современной России»</a:t>
            </a:r>
            <a:endParaRPr lang="ru-RU" sz="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86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8" y="0"/>
            <a:ext cx="241993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230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384" y="620688"/>
            <a:ext cx="9144000" cy="66322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УПОЛНОМОЧЕННЫЙ ИМЕЕТ ПРАВО</a:t>
            </a:r>
            <a:endParaRPr lang="ru-RU" sz="36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944238"/>
              </p:ext>
            </p:extLst>
          </p:nvPr>
        </p:nvGraphicFramePr>
        <p:xfrm>
          <a:off x="107504" y="1484784"/>
          <a:ext cx="892899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 txBox="1">
            <a:spLocks/>
          </p:cNvSpPr>
          <p:nvPr/>
        </p:nvSpPr>
        <p:spPr bwMode="auto">
          <a:xfrm>
            <a:off x="3203848" y="0"/>
            <a:ext cx="5616624" cy="47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86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35896" y="6273225"/>
            <a:ext cx="5508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/>
              <a:t>п. 3 ст.14 Закона </a:t>
            </a:r>
            <a:r>
              <a:rPr lang="ru-RU" sz="1600" dirty="0"/>
              <a:t>Пермского края от 05.08.2007 N 77-ПК </a:t>
            </a:r>
            <a:endParaRPr lang="ru-RU" sz="1600" dirty="0" smtClean="0"/>
          </a:p>
          <a:p>
            <a:pPr algn="r"/>
            <a:r>
              <a:rPr lang="ru-RU" sz="1600" dirty="0" smtClean="0"/>
              <a:t>"</a:t>
            </a:r>
            <a:r>
              <a:rPr lang="ru-RU" sz="1600" dirty="0"/>
              <a:t>Об Уполномоченном по правам человека в Пермском крае</a:t>
            </a:r>
            <a:r>
              <a:rPr lang="ru-RU" sz="1600" dirty="0" smtClean="0"/>
              <a:t>"</a:t>
            </a:r>
            <a:endParaRPr lang="ru-RU" sz="1600" dirty="0"/>
          </a:p>
        </p:txBody>
      </p:sp>
      <p:pic>
        <p:nvPicPr>
          <p:cNvPr id="8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8" y="0"/>
            <a:ext cx="241993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31840" y="0"/>
            <a:ext cx="56886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Всероссийская научно-методическая конференция </a:t>
            </a:r>
            <a:endParaRPr lang="ru-RU" sz="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«Правовое просвещение и образование в области прав человека: </a:t>
            </a:r>
            <a:endParaRPr lang="ru-RU" sz="9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опыт </a:t>
            </a:r>
            <a:r>
              <a:rPr lang="ru-RU" sz="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перспективы современной России»</a:t>
            </a:r>
            <a:endParaRPr lang="ru-RU" sz="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90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28991" y="4675088"/>
            <a:ext cx="2089418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charset="0"/>
              </a:rPr>
              <a:t>Пермский край</a:t>
            </a:r>
          </a:p>
        </p:txBody>
      </p:sp>
      <p:pic>
        <p:nvPicPr>
          <p:cNvPr id="61445" name="Picture 4" descr="Coat of Arms of Perm Krai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412875"/>
            <a:ext cx="1735138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792567"/>
              </p:ext>
            </p:extLst>
          </p:nvPr>
        </p:nvGraphicFramePr>
        <p:xfrm>
          <a:off x="2555875" y="1196975"/>
          <a:ext cx="6408738" cy="515975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97655"/>
                <a:gridCol w="2338867"/>
                <a:gridCol w="1872216"/>
              </a:tblGrid>
              <a:tr h="2072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Ежегодная открытая олимпиада</a:t>
                      </a:r>
                      <a:r>
                        <a:rPr lang="ru-RU" sz="1200" baseline="0" dirty="0" smtClean="0"/>
                        <a:t> по правам человека среди учащихся 9-11 классов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школ Прикамья,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</a:rPr>
                        <a:t>Всероссийский фестиваль любительского кино по правам человека,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</a:rPr>
                        <a:t>Конференция-ролевая игра «Пермская модель ООН», Конкурс среди студентов и аспирантов на лучшую научную работу по теме «Права человека»</a:t>
                      </a:r>
                      <a:endParaRPr lang="ru-RU" sz="1200" b="0" dirty="0" smtClean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T="45724" marB="45724" anchor="ctr"/>
                </a:tc>
              </a:tr>
              <a:tr h="102831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Тематические уроки для школьников: права человека, права ребенка</a:t>
                      </a:r>
                      <a:endParaRPr lang="ru-RU" sz="1200" b="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/>
                </a:tc>
              </a:tr>
              <a:tr h="1028316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Ежегодный форум молодежи «Я – гражданин России», </a:t>
                      </a:r>
                    </a:p>
                    <a:p>
                      <a:pPr algn="ctr"/>
                      <a:r>
                        <a:rPr lang="ru-RU" sz="1200" dirty="0" smtClean="0"/>
                        <a:t>отдельная площадка «Права человека»</a:t>
                      </a:r>
                      <a:endParaRPr lang="ru-RU" sz="1200" b="0" dirty="0" smtClean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/>
                </a:tc>
              </a:tr>
              <a:tr h="102831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Единый тематический урок «Права человека»</a:t>
                      </a:r>
                      <a:endParaRPr lang="ru-RU" sz="1200" b="0" dirty="0" smtClean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/>
                </a:tc>
              </a:tr>
            </a:tbl>
          </a:graphicData>
        </a:graphic>
      </p:graphicFrame>
      <p:pic>
        <p:nvPicPr>
          <p:cNvPr id="61468" name="Picture 9" descr="C:\Users\esistomina\Desktop\IMG_48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t="19772" r="19952" b="21548"/>
          <a:stretch>
            <a:fillRect/>
          </a:stretch>
        </p:blipFill>
        <p:spPr bwMode="auto">
          <a:xfrm>
            <a:off x="2559050" y="1190625"/>
            <a:ext cx="2200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9" name="Picture 8" descr="C:\Users\esistomina\Desktop\IMG_58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t="29768" r="22253" b="19817"/>
          <a:stretch>
            <a:fillRect/>
          </a:stretch>
        </p:blipFill>
        <p:spPr bwMode="auto">
          <a:xfrm>
            <a:off x="2559050" y="2205038"/>
            <a:ext cx="220027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0" name="Picture 2" descr="C:\Users\esistomina\Desktop\rxJeyMN8Gh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2" t="17976" r="5797" b="5939"/>
          <a:stretch>
            <a:fillRect/>
          </a:stretch>
        </p:blipFill>
        <p:spPr bwMode="auto">
          <a:xfrm>
            <a:off x="7099300" y="1190625"/>
            <a:ext cx="19145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1" name="Picture 6" descr="C:\Users\esistomina\Desktop\IMG_003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3" t="28828" r="23146" b="15440"/>
          <a:stretch>
            <a:fillRect/>
          </a:stretch>
        </p:blipFill>
        <p:spPr bwMode="auto">
          <a:xfrm>
            <a:off x="7099300" y="2205038"/>
            <a:ext cx="1914525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2" name="Picture 3" descr="C:\Users\esistomina\Desktop\IMG_906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6" t="25215" r="1306" b="16029"/>
          <a:stretch>
            <a:fillRect/>
          </a:stretch>
        </p:blipFill>
        <p:spPr bwMode="auto">
          <a:xfrm>
            <a:off x="2547938" y="3289300"/>
            <a:ext cx="221138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3" name="Picture 2" descr="C:\Users\esistomina\Desktop\IMG_599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 t="14116" r="7268" b="14397"/>
          <a:stretch>
            <a:fillRect/>
          </a:stretch>
        </p:blipFill>
        <p:spPr bwMode="auto">
          <a:xfrm>
            <a:off x="7099300" y="3289300"/>
            <a:ext cx="19145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4" name="Picture 3" descr="C:\Users\esistomina\Desktop\IMG_397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5" r="7239" b="18854"/>
          <a:stretch>
            <a:fillRect/>
          </a:stretch>
        </p:blipFill>
        <p:spPr bwMode="auto">
          <a:xfrm>
            <a:off x="2547938" y="4362450"/>
            <a:ext cx="22113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5" name="Picture 8" descr="C:\Users\esistomina\Desktop\IMG_460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1" t="15457" r="9789" b="25172"/>
          <a:stretch>
            <a:fillRect/>
          </a:stretch>
        </p:blipFill>
        <p:spPr bwMode="auto">
          <a:xfrm>
            <a:off x="7099300" y="4362450"/>
            <a:ext cx="19145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6" name="Picture 2" descr="C:\Users\esistomina\Desktop\IMG_234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3" t="25555" r="6049" b="22879"/>
          <a:stretch>
            <a:fillRect/>
          </a:stretch>
        </p:blipFill>
        <p:spPr bwMode="auto">
          <a:xfrm>
            <a:off x="2547938" y="5360988"/>
            <a:ext cx="22113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7" name="Picture 5" descr="C:\Users\esistomina\Desktop\IMG_692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1" r="10825" b="5402"/>
          <a:stretch>
            <a:fillRect/>
          </a:stretch>
        </p:blipFill>
        <p:spPr bwMode="auto">
          <a:xfrm>
            <a:off x="7088188" y="5326063"/>
            <a:ext cx="1925637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131840" y="0"/>
            <a:ext cx="56886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Всероссийская научно-методическая конференция </a:t>
            </a:r>
            <a:endParaRPr lang="ru-RU" sz="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«Правовое просвещение и образование в области прав человека: </a:t>
            </a:r>
            <a:endParaRPr lang="ru-RU" sz="9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опыт </a:t>
            </a:r>
            <a:r>
              <a:rPr lang="ru-RU" sz="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перспективы современной России»</a:t>
            </a:r>
            <a:endParaRPr lang="ru-RU" sz="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86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8" y="0"/>
            <a:ext cx="241993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37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 bwMode="auto">
          <a:xfrm>
            <a:off x="3203848" y="0"/>
            <a:ext cx="5616624" cy="47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86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8" y="0"/>
            <a:ext cx="241993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sistomina\Desktop\Безымянный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"/>
          <a:stretch/>
        </p:blipFill>
        <p:spPr bwMode="auto">
          <a:xfrm>
            <a:off x="394004" y="641268"/>
            <a:ext cx="4205650" cy="509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sistomina\Desktop\Безымянный2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" t="8872" r="4500"/>
          <a:stretch/>
        </p:blipFill>
        <p:spPr bwMode="auto">
          <a:xfrm>
            <a:off x="0" y="5120962"/>
            <a:ext cx="9143999" cy="173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 r="1" b="9873"/>
          <a:stretch/>
        </p:blipFill>
        <p:spPr bwMode="auto">
          <a:xfrm>
            <a:off x="4635674" y="683516"/>
            <a:ext cx="3668804" cy="443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31840" y="0"/>
            <a:ext cx="56886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Всероссийская научно-методическая конференция </a:t>
            </a:r>
            <a:endParaRPr lang="ru-RU" sz="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«Правовое просвещение и образование в области прав человека: </a:t>
            </a:r>
            <a:endParaRPr lang="ru-RU" sz="9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опыт </a:t>
            </a:r>
            <a:r>
              <a:rPr lang="ru-RU" sz="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перспективы современной России»</a:t>
            </a:r>
            <a:endParaRPr lang="ru-RU" sz="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517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sistomina\Desktop\лого УПЧ только овал и подпись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186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1010375"/>
            <a:ext cx="9144000" cy="5192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ПРОЕКТ ЗАКОНА ПЕРМСКОГО КРАЯ </a:t>
            </a:r>
          </a:p>
          <a:p>
            <a:pPr algn="ctr"/>
            <a:r>
              <a:rPr lang="ru-RU" sz="18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«О ПАТРИОТИЧЕСКОМ ВОСПИТАНИИ ГРАЖДАН РОССИЙСКОЙ ФЕДЕРАЦИИ, </a:t>
            </a:r>
          </a:p>
          <a:p>
            <a:pPr algn="ctr"/>
            <a:r>
              <a:rPr lang="ru-RU" sz="18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ПРОЖИВАЮЩИХ НА ТЕРРИТОРИИ ПЕРМСКОГО КРАЯ»</a:t>
            </a:r>
            <a:endParaRPr lang="ru-RU" sz="18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" y="1529579"/>
            <a:ext cx="9143999" cy="4284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24 мая будет рассмотрен депутатами Законодательного собрания во втором чтении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Picture 2" descr="C:\Users\esistomina\Desktop\Зеленая ф\Логотипы\17113_html_m15081a4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48" y="0"/>
            <a:ext cx="241993" cy="4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екст 3"/>
          <p:cNvSpPr txBox="1">
            <a:spLocks/>
          </p:cNvSpPr>
          <p:nvPr/>
        </p:nvSpPr>
        <p:spPr bwMode="auto">
          <a:xfrm>
            <a:off x="3203848" y="0"/>
            <a:ext cx="5616624" cy="47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Текст 3"/>
          <p:cNvSpPr txBox="1">
            <a:spLocks/>
          </p:cNvSpPr>
          <p:nvPr/>
        </p:nvSpPr>
        <p:spPr bwMode="auto">
          <a:xfrm>
            <a:off x="3356248" y="152400"/>
            <a:ext cx="5616624" cy="47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ru-RU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31840" y="0"/>
            <a:ext cx="56886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Всероссийская научно-методическая конференция </a:t>
            </a:r>
            <a:endParaRPr lang="ru-RU" sz="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«Правовое просвещение и образование в области прав человека: </a:t>
            </a:r>
            <a:endParaRPr lang="ru-RU" sz="9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опыт </a:t>
            </a:r>
            <a:r>
              <a:rPr lang="ru-RU" sz="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перспективы современной России»</a:t>
            </a:r>
            <a:endParaRPr lang="ru-RU" sz="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" y="2204864"/>
            <a:ext cx="9143999" cy="3653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 smtClean="0"/>
              <a:t>ОДНО ИЗ НАПРАВЛЕНИЙ ПАТРИОТИЧЕСКОГО ВОСПИТАНИЯ: </a:t>
            </a:r>
          </a:p>
          <a:p>
            <a:pPr marL="0" indent="0">
              <a:buNone/>
            </a:pPr>
            <a:r>
              <a:rPr lang="ru-RU" sz="2400" dirty="0" smtClean="0"/>
              <a:t>1</a:t>
            </a:r>
            <a:r>
              <a:rPr lang="ru-RU" sz="2400" dirty="0"/>
              <a:t>)	гражданско-патриотическое воспитание, направленное на воспитание правовой культуры, гражданского самосознания, активной гражданской позиции, уважения к Конституции Российской Федерации, законности, государственным символам Российской Федерации и Пермского края, готовности к выполнению конституционных обязанностей гражданина Российской </a:t>
            </a:r>
            <a:r>
              <a:rPr lang="ru-RU" sz="2400" dirty="0" smtClean="0"/>
              <a:t>Федерации.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912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Другая 23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FFFFFF"/>
      </a:accent1>
      <a:accent2>
        <a:srgbClr val="40619D"/>
      </a:accent2>
      <a:accent3>
        <a:srgbClr val="BFBFBF"/>
      </a:accent3>
      <a:accent4>
        <a:srgbClr val="FF0000"/>
      </a:accent4>
      <a:accent5>
        <a:srgbClr val="66B1CE"/>
      </a:accent5>
      <a:accent6>
        <a:srgbClr val="2F4875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647</Words>
  <Application>Microsoft Office PowerPoint</Application>
  <PresentationFormat>Экран (4:3)</PresentationFormat>
  <Paragraphs>94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Dividend</vt:lpstr>
      <vt:lpstr>                                  </vt:lpstr>
      <vt:lpstr>Презентация PowerPoint</vt:lpstr>
      <vt:lpstr>ШКОЛЫ И ВНЕШКОЛЬНЫЕ ФОРМЫ</vt:lpstr>
      <vt:lpstr>Презентация PowerPoint</vt:lpstr>
      <vt:lpstr>Презентация PowerPoint</vt:lpstr>
      <vt:lpstr>УПОЛНОМОЧЕННЫЙ ИМЕЕТ ПРАВО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</dc:title>
  <dc:creator>Истомина Елена Станиславовна</dc:creator>
  <cp:lastModifiedBy>Истомина Елена Станиславовна</cp:lastModifiedBy>
  <cp:revision>67</cp:revision>
  <cp:lastPrinted>2018-04-13T11:32:00Z</cp:lastPrinted>
  <dcterms:created xsi:type="dcterms:W3CDTF">2018-01-15T07:36:29Z</dcterms:created>
  <dcterms:modified xsi:type="dcterms:W3CDTF">2018-05-21T13:02:43Z</dcterms:modified>
</cp:coreProperties>
</file>