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8" r:id="rId8"/>
    <p:sldId id="269" r:id="rId9"/>
    <p:sldId id="262" r:id="rId10"/>
    <p:sldId id="263" r:id="rId11"/>
    <p:sldId id="267" r:id="rId12"/>
    <p:sldId id="270" r:id="rId13"/>
    <p:sldId id="264" r:id="rId14"/>
    <p:sldId id="265" r:id="rId15"/>
    <p:sldId id="266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Дополнительные гарантии реализации прав лиц из числа детей-сирот, детей, оставшихся без попечения родителей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110566" cy="2557918"/>
          </a:xfrm>
        </p:spPr>
        <p:txBody>
          <a:bodyPr/>
          <a:lstStyle/>
          <a:p>
            <a:r>
              <a:rPr lang="ru-RU" dirty="0" smtClean="0"/>
              <a:t>Уполномоченный по правам ребенка </a:t>
            </a:r>
          </a:p>
          <a:p>
            <a:r>
              <a:rPr lang="ru-RU" dirty="0" smtClean="0"/>
              <a:t>в Пермском крае </a:t>
            </a:r>
          </a:p>
          <a:p>
            <a:r>
              <a:rPr lang="ru-RU" dirty="0" smtClean="0"/>
              <a:t>Павел Владимирович Миков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Обеспечение жилым помещением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Внеочередное </a:t>
            </a:r>
            <a:r>
              <a:rPr lang="ru-RU" dirty="0" smtClean="0"/>
              <a:t>обеспечение жилым помещением </a:t>
            </a:r>
            <a:r>
              <a:rPr lang="ru-RU" b="1" dirty="0" smtClean="0"/>
              <a:t>на условиях договора социального найма </a:t>
            </a:r>
            <a:r>
              <a:rPr lang="ru-RU" dirty="0" smtClean="0"/>
              <a:t>лиц из числа детей-сирот, детей, оставшихся без попечения родителей, </a:t>
            </a:r>
            <a:r>
              <a:rPr lang="ru-RU" b="1" dirty="0" smtClean="0"/>
              <a:t>не имеющих закрепленного жилого помещения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Потребность – 9017 человек, из них лиц от 18 и старше лет – 3703 человека</a:t>
            </a:r>
          </a:p>
          <a:p>
            <a:r>
              <a:rPr lang="ru-RU" dirty="0" smtClean="0"/>
              <a:t>Факт (2008 год) – обеспечено 283 человека (160723, 0 тыс. руб. бюджета Пермского края)</a:t>
            </a:r>
          </a:p>
          <a:p>
            <a:r>
              <a:rPr lang="ru-RU" dirty="0" smtClean="0"/>
              <a:t>План (2009 год) – обеспечить 283 человека (114462, 5 тыс. руб. (91320, 0 тыс. руб. (бюджет Пермского края) + 23142, 5 тыс.руб. (бюджет Российской Федерации)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Проблемы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4471990" cy="453867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err="1" smtClean="0"/>
              <a:t>непредоставление</a:t>
            </a:r>
            <a:r>
              <a:rPr lang="ru-RU" dirty="0" smtClean="0"/>
              <a:t> жилья вне очереди; </a:t>
            </a:r>
          </a:p>
          <a:p>
            <a:pPr lvl="0"/>
            <a:r>
              <a:rPr lang="ru-RU" dirty="0" smtClean="0"/>
              <a:t>несвоевременная постановка на учет в качестве лиц, нуждающихся в получении жилья; </a:t>
            </a:r>
          </a:p>
          <a:p>
            <a:pPr lvl="0"/>
            <a:r>
              <a:rPr lang="ru-RU" dirty="0" smtClean="0"/>
              <a:t>предоставление жилья, непригодного для проживания;</a:t>
            </a:r>
          </a:p>
          <a:p>
            <a:pPr lvl="0"/>
            <a:r>
              <a:rPr lang="ru-RU" dirty="0" smtClean="0"/>
              <a:t>утрата закрепленного жилого помещения в связи с его аварийностью или </a:t>
            </a:r>
            <a:r>
              <a:rPr lang="ru-RU" dirty="0" smtClean="0"/>
              <a:t>ветхостью;</a:t>
            </a:r>
          </a:p>
          <a:p>
            <a:pPr lvl="0"/>
            <a:r>
              <a:rPr lang="ru-RU" dirty="0" err="1" smtClean="0"/>
              <a:t>н</a:t>
            </a:r>
            <a:r>
              <a:rPr lang="ru-RU" dirty="0" err="1" smtClean="0"/>
              <a:t>еобеспечение</a:t>
            </a:r>
            <a:r>
              <a:rPr lang="ru-RU" dirty="0" smtClean="0"/>
              <a:t> жильем лиц из числа детей-сирот  органами местного самоуправления 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1\Desktop\Миков\Фото для Спецдоклада_Миков\Комната для сиро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216" y="1928802"/>
            <a:ext cx="431978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Предложения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и принятие Федеральной государственной программы </a:t>
            </a:r>
            <a:r>
              <a:rPr lang="ru-RU" dirty="0" smtClean="0"/>
              <a:t>«Обеспечение жильем детей-сирот, детей, оставшихся без попечения родителей».</a:t>
            </a:r>
          </a:p>
          <a:p>
            <a:r>
              <a:rPr lang="ru-RU" dirty="0" smtClean="0"/>
              <a:t>Закрепление государственных гарантий на получение жилого помещения по договору социального найма для лиц из числа детей-сирот, детей, оставшихся без попечения родителей, не имевших закрепленного жилого помещения и вставших на учет до 01 марта 2005 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Дополнительные гарантии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защиты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от безработицы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1785926"/>
          <a:ext cx="647702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8"/>
                <a:gridCol w="2159008"/>
                <a:gridCol w="2159008"/>
              </a:tblGrid>
              <a:tr h="4293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2008 год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2009 год (на</a:t>
                      </a:r>
                      <a:r>
                        <a:rPr lang="ru-RU" sz="3200" baseline="0" dirty="0" smtClean="0"/>
                        <a:t> 01.07.</a:t>
                      </a:r>
                      <a:r>
                        <a:rPr lang="ru-RU" sz="3200" dirty="0" smtClean="0"/>
                        <a:t>)</a:t>
                      </a:r>
                      <a:endParaRPr lang="ru-RU" sz="3200" dirty="0"/>
                    </a:p>
                  </a:txBody>
                  <a:tcPr/>
                </a:tc>
              </a:tr>
              <a:tr h="42938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учете в службах занятости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751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344 </a:t>
                      </a:r>
                      <a:endParaRPr lang="ru-RU" sz="3200" dirty="0"/>
                    </a:p>
                  </a:txBody>
                  <a:tcPr/>
                </a:tc>
              </a:tr>
              <a:tr h="42938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 них, </a:t>
                      </a:r>
                    </a:p>
                    <a:p>
                      <a:r>
                        <a:rPr lang="ru-RU" sz="2400" dirty="0" err="1" smtClean="0"/>
                        <a:t>трудоустр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351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endParaRPr lang="ru-RU" sz="3200" dirty="0" smtClean="0"/>
                    </a:p>
                  </a:txBody>
                  <a:tcPr/>
                </a:tc>
              </a:tr>
              <a:tr h="24536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Размер пособия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14750 руб./мес.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15800 руб./мес.</a:t>
                      </a:r>
                      <a:endParaRPr lang="ru-RU" sz="3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Постинтернатное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сопровождение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это деятельность </a:t>
            </a:r>
            <a:r>
              <a:rPr lang="ru-RU" dirty="0" err="1" smtClean="0"/>
              <a:t>постинтернатных</a:t>
            </a:r>
            <a:r>
              <a:rPr lang="ru-RU" dirty="0" smtClean="0"/>
              <a:t> воспитателей по оказанию содействия лицам из числа детей-сирот, детей, оставшихся без попечения родителей, в получении образования, трудоустройстве, защите и обеспечению реализации прав на жилое помещение, приобретении навыков адаптации в обществе, организации досуга, обеспечения физического, психического, нравственного и духовного развития, осуществляемая на основе договора о </a:t>
            </a:r>
            <a:r>
              <a:rPr lang="ru-RU" dirty="0" err="1" smtClean="0"/>
              <a:t>постинтернатном</a:t>
            </a:r>
            <a:r>
              <a:rPr lang="ru-RU" dirty="0" smtClean="0"/>
              <a:t> сопровождении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Постинтернатное</a:t>
            </a:r>
            <a:r>
              <a:rPr lang="ru-RU" sz="4000" dirty="0" smtClean="0"/>
              <a:t> сопровождение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Нормативное правовое основание – договор (соглашение) о </a:t>
            </a:r>
            <a:r>
              <a:rPr lang="ru-RU" dirty="0" err="1" smtClean="0"/>
              <a:t>постинтернатном</a:t>
            </a:r>
            <a:r>
              <a:rPr lang="ru-RU" dirty="0" smtClean="0"/>
              <a:t> сопровождении (субъекты – лицо из числа детей-сирот, детей, оставшихся без попечения родителей - </a:t>
            </a:r>
            <a:r>
              <a:rPr lang="ru-RU" dirty="0" err="1" smtClean="0"/>
              <a:t>постинтернатный</a:t>
            </a:r>
            <a:r>
              <a:rPr lang="ru-RU" dirty="0" smtClean="0"/>
              <a:t> воспитатель - ГКОУ «Центр </a:t>
            </a:r>
            <a:r>
              <a:rPr lang="ru-RU" dirty="0" err="1" smtClean="0"/>
              <a:t>психолого-медико-социального</a:t>
            </a:r>
            <a:r>
              <a:rPr lang="ru-RU" dirty="0" smtClean="0"/>
              <a:t> сопровождения детей-сирот, детей, оставшихся без попечения родителей» - территориальное Управление Министерства социального развития Пермского края).</a:t>
            </a:r>
          </a:p>
          <a:p>
            <a:r>
              <a:rPr lang="ru-RU" dirty="0" err="1" smtClean="0"/>
              <a:t>Постинтернатный</a:t>
            </a:r>
            <a:r>
              <a:rPr lang="ru-RU" dirty="0" smtClean="0"/>
              <a:t> воспитатель может заключить </a:t>
            </a:r>
            <a:r>
              <a:rPr lang="ru-RU" b="1" u="sng" dirty="0" smtClean="0"/>
              <a:t>не более 5 договоров.</a:t>
            </a:r>
          </a:p>
          <a:p>
            <a:r>
              <a:rPr lang="ru-RU" dirty="0" smtClean="0"/>
              <a:t>Размер вознаграждения – 1200 рублей (ежемесячно).</a:t>
            </a:r>
          </a:p>
          <a:p>
            <a:r>
              <a:rPr lang="ru-RU" dirty="0" smtClean="0"/>
              <a:t>На 01.09.2009 г. заключено 753 договора</a:t>
            </a:r>
          </a:p>
          <a:p>
            <a:r>
              <a:rPr lang="ru-RU" dirty="0" smtClean="0"/>
              <a:t>Государственное задание на 2009 год – 1500 договоров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Уполномоченный по правам ребенка </a:t>
            </a:r>
            <a:br>
              <a:rPr lang="ru-RU" sz="3600" b="1" dirty="0" smtClean="0"/>
            </a:br>
            <a:r>
              <a:rPr lang="ru-RU" sz="3600" b="1" dirty="0" smtClean="0"/>
              <a:t>в Пермском крае </a:t>
            </a:r>
            <a:br>
              <a:rPr lang="ru-RU" sz="3600" b="1" dirty="0" smtClean="0"/>
            </a:br>
            <a:r>
              <a:rPr lang="ru-RU" sz="3600" b="1" dirty="0" smtClean="0"/>
              <a:t>Павел Владимирович Миков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Успехов в работе!</a:t>
            </a:r>
            <a:endParaRPr lang="ru-RU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Нормативные правовые акты Российской Федерации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Закон Российской Федерации 0т 21.12.1996 г. № 159-ФЗ «О дополнительных гарантиях по социальной поддержке детей-сирот, детей, оставшихся без попечения родителей»;</a:t>
            </a:r>
          </a:p>
          <a:p>
            <a:r>
              <a:rPr lang="ru-RU" dirty="0" smtClean="0"/>
              <a:t>Жилищный Кодекс Российской Федерации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Постановление Правительства Российской Федерации от 07.11.2005 г. №659 «Об утверждении норм материального обеспечения детей-сирот, детей, оставшихся без попечения родителей, лиц из числа детей-сирот, детей, оставшихся без попечения родителей, обучающихся и воспитывающихся в федеральных государственных  образовательных  учреждениях…»;</a:t>
            </a:r>
            <a:endParaRPr lang="ru-RU" dirty="0" smtClean="0"/>
          </a:p>
          <a:p>
            <a:r>
              <a:rPr lang="ru-RU" dirty="0" smtClean="0"/>
              <a:t>Постановление Правительства Российской Федерации от 21.03.2007 г. №167 «Об утверждении правил предоставления субсидий из федерального бюджета в целях </a:t>
            </a:r>
            <a:r>
              <a:rPr lang="ru-RU" dirty="0" err="1" smtClean="0"/>
              <a:t>софинансирования</a:t>
            </a:r>
            <a:r>
              <a:rPr lang="ru-RU" dirty="0" smtClean="0"/>
              <a:t> расходов бюджетов </a:t>
            </a:r>
            <a:r>
              <a:rPr lang="ru-RU" dirty="0" err="1" smtClean="0"/>
              <a:t>суъектов</a:t>
            </a:r>
            <a:r>
              <a:rPr lang="ru-RU" dirty="0" smtClean="0"/>
              <a:t> Российской Федерации на обеспечение жилыми помещениями детей-сирот, детей, оставшихся без попечения родителей, а также детей, находящихся под опекой (попечительством), не имеющих закрепленного жилого помещения».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Нормативные правовые акты Пермского края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700" dirty="0" smtClean="0"/>
              <a:t>Закон Пермской области от 29.12.2004 г. №1939-419 «О мерах по социальной поддержке детей-сирот, детей, оставшихся без попечения родителей»;</a:t>
            </a:r>
          </a:p>
          <a:p>
            <a:r>
              <a:rPr lang="ru-RU" sz="1700" dirty="0" smtClean="0"/>
              <a:t>Постановление Правительства Пермского края от 23.03.2007 г. №40-П «»О порядке и условиях предоставления мер социальной поддержки детей-сирот, детей, оставшихся без попечения родителей, и лиц из их числа»;</a:t>
            </a:r>
          </a:p>
          <a:p>
            <a:r>
              <a:rPr lang="ru-RU" sz="1700" dirty="0" smtClean="0"/>
              <a:t>Постановление Правительства Пермского края от 10.08.2006 г. № 16-П «Об утверждении Положения о порядке распределения и использования средств, предусмотренных на приобретение, строительство или реконструкцию жилья для детей-сирот, детей, оставшихся без попечения родителей»;</a:t>
            </a:r>
          </a:p>
          <a:p>
            <a:r>
              <a:rPr lang="ru-RU" sz="1700" dirty="0" smtClean="0"/>
              <a:t>Постановление Правительства Пермского края от 27.07.2009 г. № 486-П «О </a:t>
            </a:r>
            <a:r>
              <a:rPr lang="ru-RU" sz="1700" dirty="0" err="1" smtClean="0"/>
              <a:t>пилотном</a:t>
            </a:r>
            <a:r>
              <a:rPr lang="ru-RU" sz="1700" dirty="0" smtClean="0"/>
              <a:t> проекте «Предоставление выплаты на приобретение жилого помещения детям-сиротам, детям, оставшимся без попечения родителей, лицам из их числа»;</a:t>
            </a:r>
          </a:p>
          <a:p>
            <a:r>
              <a:rPr lang="ru-RU" sz="1700" dirty="0" smtClean="0"/>
              <a:t>Приказ Министерства социального развития Пермского края от 01. 04.2009 г. № СЭД-33-01-01-59 «Об утверждении Порядка выплаты денежных средств на осуществление </a:t>
            </a:r>
            <a:r>
              <a:rPr lang="ru-RU" sz="1700" dirty="0" err="1" smtClean="0"/>
              <a:t>постинтернатного</a:t>
            </a:r>
            <a:r>
              <a:rPr lang="ru-RU" sz="1700" dirty="0" smtClean="0"/>
              <a:t> сопровождения лиц из числа детей-сирот, детей, оставшихся без попечения родителей».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Лица из числа детей-сирот, детей, оставшихся без попечения родителей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Лица в возрасте от 18 до 23 лет, </a:t>
            </a:r>
            <a:r>
              <a:rPr lang="ru-RU" dirty="0" smtClean="0"/>
              <a:t>у которых когда они находились в возрасте до 18 лет умерли оба или единственный родители, а также которые остались без попечения единственного или обоих родителей. </a:t>
            </a:r>
            <a:endParaRPr lang="ru-RU" dirty="0" smtClean="0"/>
          </a:p>
          <a:p>
            <a:r>
              <a:rPr lang="ru-RU" dirty="0" smtClean="0"/>
              <a:t>В Пермском крае – 8360 человек, из них выпускники образовательных учреждений для детей-сирот, детей, оставшихся без попечения родителей – 3720 человек (данные на 01.07.2009 г.)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Меры государственной поддержки лиц из числа детей-сирот, детей, оставшихся без попечения родителей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ru-RU" dirty="0" smtClean="0"/>
              <a:t>Получение бесплатного второго начального профессионального образования на  условиях полного государственного обеспечения (за исключением выплаты «выходного» пособия);</a:t>
            </a:r>
          </a:p>
          <a:p>
            <a:pPr lvl="1"/>
            <a:r>
              <a:rPr lang="ru-RU" dirty="0" smtClean="0"/>
              <a:t>Выплата единовременного пособия при выпуске из образовательного учреждения;</a:t>
            </a:r>
          </a:p>
          <a:p>
            <a:pPr lvl="1"/>
            <a:r>
              <a:rPr lang="ru-RU" dirty="0" smtClean="0"/>
              <a:t> Внеочередное обеспечение жилым помещением на условиях договора социального найма лиц из числа детей-сирот, детей, оставшихся без попечения родителей, не имеющих закрепленного жилого помещения;</a:t>
            </a:r>
          </a:p>
          <a:p>
            <a:pPr lvl="1"/>
            <a:r>
              <a:rPr lang="ru-RU" dirty="0" smtClean="0"/>
              <a:t>Дополнительные гарантии защиты от безработицы;</a:t>
            </a:r>
          </a:p>
          <a:p>
            <a:pPr lvl="1"/>
            <a:r>
              <a:rPr lang="ru-RU" dirty="0" err="1" smtClean="0"/>
              <a:t>Постинтернатное</a:t>
            </a:r>
            <a:r>
              <a:rPr lang="ru-RU" dirty="0" smtClean="0"/>
              <a:t> сопровождение.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1796218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Получение бесплатного второго начального профессионального образования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000240"/>
          <a:ext cx="6834216" cy="450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306"/>
                <a:gridCol w="2082314"/>
                <a:gridCol w="2055596"/>
              </a:tblGrid>
              <a:tr h="6350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2009 год</a:t>
                      </a:r>
                      <a:endParaRPr lang="ru-RU" dirty="0"/>
                    </a:p>
                  </a:txBody>
                  <a:tcPr/>
                </a:tc>
              </a:tr>
              <a:tr h="15875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Получают второе начальное профобразование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300 </a:t>
                      </a:r>
                    </a:p>
                    <a:p>
                      <a:pPr algn="ctr"/>
                      <a:r>
                        <a:rPr lang="ru-RU" sz="2800" b="1" dirty="0" smtClean="0"/>
                        <a:t>человек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300 человек</a:t>
                      </a:r>
                      <a:endParaRPr lang="ru-RU" sz="2800" b="1" dirty="0"/>
                    </a:p>
                  </a:txBody>
                  <a:tcPr/>
                </a:tc>
              </a:tr>
              <a:tr h="206376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Размер</a:t>
                      </a:r>
                      <a:r>
                        <a:rPr lang="ru-RU" sz="2400" baseline="0" dirty="0" smtClean="0"/>
                        <a:t> компенсации на аренду жилья в связи с отсутствием у ОУ общежития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75 рублей </a:t>
                      </a:r>
                    </a:p>
                    <a:p>
                      <a:r>
                        <a:rPr lang="ru-RU" b="1" dirty="0" smtClean="0"/>
                        <a:t>в месяц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75 рублей </a:t>
                      </a:r>
                    </a:p>
                    <a:p>
                      <a:r>
                        <a:rPr lang="ru-RU" b="1" dirty="0" smtClean="0"/>
                        <a:t>в месяц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Проблема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Отмена мер государственной поддержки для лиц, достигших возраста 23 лет, но продолжающих получение профессионального образования;</a:t>
            </a:r>
          </a:p>
          <a:p>
            <a:r>
              <a:rPr lang="ru-RU" dirty="0" smtClean="0"/>
              <a:t>Невозможность получения единовременного пособия при выпуске из  образовательного учреждения в случае установления юридического статуса в возрасте от 18 до 23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Предложение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Внесение изменений в Закон Российской Федерации 0т 21.12.1996 г. № 159-ФЗ «О дополнительных гарантиях по социальной поддержке детей-сирот, детей, оставшихся без попечения родителей» в части увеличения возраста до 25 лет лицам из числа детей-сирот, детей, оставшихся без попечения родителей, впервые получающих профессиональное образование на условиях полного государственного обеспечения, а </a:t>
            </a:r>
            <a:r>
              <a:rPr lang="ru-RU" dirty="0" err="1" smtClean="0"/>
              <a:t>таже</a:t>
            </a:r>
            <a:r>
              <a:rPr lang="ru-RU" dirty="0" smtClean="0"/>
              <a:t> распространения </a:t>
            </a:r>
            <a:r>
              <a:rPr lang="ru-RU" dirty="0" err="1" smtClean="0"/>
              <a:t>гос.гарантии</a:t>
            </a:r>
            <a:r>
              <a:rPr lang="ru-RU" dirty="0" smtClean="0"/>
              <a:t> на  получение единовременного пособия по выпуску из ОУ для лиц из числа детей-сирот, детей, оставшихся без попечения родителей, получивших юридический статус в возрасте от 18 до 23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71451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Выплата единовременного пособия при выпуске из образовательного учреждения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2008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2009 год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 выпуске из учреждения</a:t>
                      </a:r>
                      <a:r>
                        <a:rPr lang="ru-RU" sz="2400" baseline="0" dirty="0" smtClean="0"/>
                        <a:t> и продолжении обучения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14159</a:t>
                      </a:r>
                      <a:r>
                        <a:rPr lang="ru-RU" sz="2400" baseline="0" dirty="0" smtClean="0"/>
                        <a:t> рублей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16429 рублей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 выпуске из учреждения и трудоустройстве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35000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41046 рублей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1111</Words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Дополнительные гарантии реализации прав лиц из числа детей-сирот, детей, оставшихся без попечения родителей</vt:lpstr>
      <vt:lpstr>Нормативные правовые акты Российской Федерации</vt:lpstr>
      <vt:lpstr>Нормативные правовые акты Пермского края</vt:lpstr>
      <vt:lpstr>Лица из числа детей-сирот, детей, оставшихся без попечения родителей</vt:lpstr>
      <vt:lpstr>Меры государственной поддержки лиц из числа детей-сирот, детей, оставшихся без попечения родителей</vt:lpstr>
      <vt:lpstr>Получение бесплатного второго начального профессионального образования  </vt:lpstr>
      <vt:lpstr>Проблема</vt:lpstr>
      <vt:lpstr>Предложение</vt:lpstr>
      <vt:lpstr>Выплата единовременного пособия при выпуске из образовательного учреждения </vt:lpstr>
      <vt:lpstr>Обеспечение жилым помещением </vt:lpstr>
      <vt:lpstr>Проблемы</vt:lpstr>
      <vt:lpstr>Предложения</vt:lpstr>
      <vt:lpstr>Дополнительные гарантии защиты  от безработицы </vt:lpstr>
      <vt:lpstr>Постинтернатное сопровождение </vt:lpstr>
      <vt:lpstr>Постинтернатное сопровождение</vt:lpstr>
      <vt:lpstr>Уполномоченный по правам ребенка  в Пермском крае  Павел Владимирович Миков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прав лиц из числа детей-сирот, детей, оставшихся без попечения родителей</dc:title>
  <dc:creator>uppch_mikov</dc:creator>
  <cp:lastModifiedBy>1</cp:lastModifiedBy>
  <cp:revision>19</cp:revision>
  <dcterms:created xsi:type="dcterms:W3CDTF">2009-10-12T04:15:38Z</dcterms:created>
  <dcterms:modified xsi:type="dcterms:W3CDTF">2009-10-12T07:26:23Z</dcterms:modified>
</cp:coreProperties>
</file>