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Отправление правосудия в отношении несовершеннолетних правонарушителей: международные стандарты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Павел Владимирович Миков, Уполномоченный по правам ребенка в Пермском крае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Во всех действиях в отношении детей, независимо от того, предпринимаются они государственными или частными учреждениями, занимающимися вопросами социального обеспечения, судами, административными или законодательными органами, первоочередное внимание уделяется </a:t>
            </a:r>
            <a:r>
              <a:rPr lang="ru-RU" u="sng" dirty="0" smtClean="0">
                <a:solidFill>
                  <a:srgbClr val="FF0000"/>
                </a:solidFill>
              </a:rPr>
              <a:t>наилучшему обеспечению интересов ребенка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Конвенция о правах ребенка (статья 3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Статья 40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Государства - участники признают право каждого ребенка, который, как считается, нарушил уголовное законодательство, обвиняется или признается виновным в его нарушении, на такое обращение, которое </a:t>
            </a:r>
            <a:r>
              <a:rPr lang="ru-RU" u="sng" dirty="0" smtClean="0">
                <a:solidFill>
                  <a:srgbClr val="FF0000"/>
                </a:solidFill>
              </a:rPr>
              <a:t>способствует развитию у ребенка чувства достоинства и значимости, укрепляет в нем уважение к правам человека и основным свободам других</a:t>
            </a:r>
            <a:r>
              <a:rPr lang="ru-RU" dirty="0" smtClean="0"/>
              <a:t> и при котором учитывается возраст ребенка и желательность </a:t>
            </a:r>
            <a:r>
              <a:rPr lang="ru-RU" u="sng" dirty="0" smtClean="0">
                <a:solidFill>
                  <a:srgbClr val="FF0000"/>
                </a:solidFill>
              </a:rPr>
              <a:t>содействия его </a:t>
            </a:r>
            <a:r>
              <a:rPr lang="ru-RU" u="sng" dirty="0" err="1" smtClean="0">
                <a:solidFill>
                  <a:srgbClr val="FF0000"/>
                </a:solidFill>
              </a:rPr>
              <a:t>реинтеграции</a:t>
            </a:r>
            <a:r>
              <a:rPr lang="ru-RU" u="sng" dirty="0" smtClean="0">
                <a:solidFill>
                  <a:srgbClr val="FF0000"/>
                </a:solidFill>
              </a:rPr>
              <a:t> и выполнению им полезной роли в обществе.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Конвенция о правах ребенка (статья 40)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2. В этих целях и принимая во внимание соответствующие положения международных документов, государства - участники, в частности, обеспечивают, чтобы:</a:t>
            </a:r>
          </a:p>
          <a:p>
            <a:r>
              <a:rPr lang="ru-RU" dirty="0" err="1" smtClean="0"/>
              <a:t>a</a:t>
            </a:r>
            <a:r>
              <a:rPr lang="ru-RU" dirty="0" smtClean="0"/>
              <a:t>) ни один ребенок не считался нарушившим уголовное законодательство, не обвинялся и не признавался виновным в его нарушении по причине действия или бездействия, которые не были запрещены национальным или международным правом во время их совершения;</a:t>
            </a:r>
          </a:p>
          <a:p>
            <a:pPr algn="just"/>
            <a:endParaRPr lang="ru-RU" dirty="0" err="1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Конвенция о правах ребенка (статья 40)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 каждый ребенок, который, как считается, нарушил уголовное законодательство или обвиняется в его нарушении, имел по меньшей мере следующие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гарантии: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I  презумпция невиновности, пока его вина  не  будет доказана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согласно закону;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II  незамедлительное и непосредственное информирование его  об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обвинениях  против  него  и, в случае необходимости, через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его родителей или законных опекунов и получение правовой 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другой необходимой помощи  при подготовке  и осуществлении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своей защиты;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III 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безотлагательное  принятие  решения   по  рассматриваемому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вопросу   компетентным,   независимым   и  беспристрастным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органом   или  судебным  органом  в   ходе   справедливого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слушания  в  соответствии с законом в присутствии адвоката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или другого соответствующего лица и, если это не считается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противоречащим наилучшим интересам ребенка, в частности, с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учетом  его  возраста  или  положения  его  родителей  или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законных опекунов;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Конвенция о правах ребенка (статья 40)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457200" algn="just"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IV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свобода  от принуждения к даче свидетельских показаний или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признанию  вины;  изучение  показаний свидетелей обвинения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либо  самостоятельно,  либо   при  помощи  других  лиц   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обеспечение  равноправного   участия  свидетелей  защиты 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изучения их показаний;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V   если    считается,   что    ребенок    нарушил   уголовное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законодательство,   повторное   рассмотрение   вышестоящим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компетентным,  независимым  и  беспристрастным органом или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судебным  органом согласно закону соответствующего решения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и любых принятых в этой связи мер;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VI  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бесплатная  помощь переводчика,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если ребенок  не  понимает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используемого языка или не говорит на нем;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VII полное   уважение  его  личной  жизни  на   всех   стадиях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разбирательства.</a:t>
            </a:r>
          </a:p>
          <a:p>
            <a:pPr marL="0" indent="457200" algn="just">
              <a:spcBef>
                <a:spcPts val="0"/>
              </a:spcBef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Конвенция о правах ребенка (статья 40)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3. Государства - участники стремятся содействовать установлению законов, процедур, органов и учреждений, имеющих непосредственное отношение к детям, которые, как считается, нарушили уголовное законодательство, обвиняются или признаются виновными в его нарушении, и в частности:</a:t>
            </a:r>
          </a:p>
          <a:p>
            <a:r>
              <a:rPr lang="ru-RU" dirty="0" err="1" smtClean="0"/>
              <a:t>a</a:t>
            </a:r>
            <a:r>
              <a:rPr lang="ru-RU" dirty="0" smtClean="0"/>
              <a:t>) установлению минимального возраста, ниже которого дети считаются неспособными нарушить уголовное законодательство;</a:t>
            </a:r>
          </a:p>
          <a:p>
            <a:r>
              <a:rPr lang="ru-RU" dirty="0" err="1" smtClean="0"/>
              <a:t>b</a:t>
            </a:r>
            <a:r>
              <a:rPr lang="ru-RU" dirty="0" smtClean="0"/>
              <a:t>) </a:t>
            </a:r>
            <a:r>
              <a:rPr lang="ru-RU" u="sng" dirty="0" smtClean="0">
                <a:solidFill>
                  <a:srgbClr val="FF0000"/>
                </a:solidFill>
              </a:rPr>
              <a:t>в случае необходимости и желательности, принятию мер по обращению с такими детьми без использования судебного разбирательства </a:t>
            </a:r>
            <a:r>
              <a:rPr lang="ru-RU" dirty="0" smtClean="0"/>
              <a:t>при условии полного соблюдения прав человека и правовых гарантий.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Конвенция о правах ребенка (статья 40)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4. Необходимо наличие таких различных мероприятий, как уход, положение об опеке и надзоре, консультативные услуги, назначение испытательного срока, воспитание, программы обучения и профессиональной подготовки и другие формы ухода, заменяющие уход в учреждениях, с целью обеспечения такого обращения с ребенком, которое соответствовало бы его благосостоянию, а также его положению и характеру преступления.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Конвенция о правах ребенка (статья 40)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наилучших интересов ребенка;</a:t>
            </a:r>
          </a:p>
          <a:p>
            <a:r>
              <a:rPr lang="ru-RU" dirty="0" smtClean="0"/>
              <a:t>Необходимость социального обследования и изучения личности ребенка;</a:t>
            </a:r>
          </a:p>
          <a:p>
            <a:r>
              <a:rPr lang="ru-RU" dirty="0" smtClean="0"/>
              <a:t>Обеспечение конфиденциальности;</a:t>
            </a:r>
          </a:p>
          <a:p>
            <a:r>
              <a:rPr lang="ru-RU" dirty="0" smtClean="0"/>
              <a:t>Предотвращение изоляции;</a:t>
            </a:r>
          </a:p>
          <a:p>
            <a:r>
              <a:rPr lang="ru-RU" dirty="0" smtClean="0"/>
              <a:t>Стремление к минимизации контактов с официальной системой уголовной юстиции;</a:t>
            </a:r>
          </a:p>
          <a:p>
            <a:r>
              <a:rPr lang="ru-RU" dirty="0" smtClean="0"/>
              <a:t>Приоритет будущего перед прошлым.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Международные стандарты</a:t>
            </a:r>
            <a:br>
              <a:rPr lang="ru-RU" dirty="0" smtClean="0"/>
            </a:br>
            <a:r>
              <a:rPr lang="ru-RU" dirty="0" smtClean="0"/>
              <a:t>(выводы)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Суд  чутко прислушивается к нуждам детей и их семей;</a:t>
            </a:r>
          </a:p>
          <a:p>
            <a:r>
              <a:rPr lang="ru-RU" dirty="0" smtClean="0"/>
              <a:t>Суд гарантирует сохранность физического, психического и морального здоровья детей;</a:t>
            </a:r>
          </a:p>
          <a:p>
            <a:r>
              <a:rPr lang="ru-RU" dirty="0" smtClean="0"/>
              <a:t>Суд уважает личность ребенка;</a:t>
            </a:r>
          </a:p>
          <a:p>
            <a:r>
              <a:rPr lang="ru-RU" dirty="0" smtClean="0"/>
              <a:t>Суд обеспечивает конфиденциальность личной информации и защиту персональных данных ребенка;</a:t>
            </a:r>
          </a:p>
          <a:p>
            <a:r>
              <a:rPr lang="ru-RU" dirty="0" smtClean="0"/>
              <a:t>Суд ограждает ребенка от слишком длинных судебных слушаниях, а также ненужных контактов с правосудием.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Правосудие, дружественное детям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Сформулировать задачи ювенальной </a:t>
            </a:r>
            <a:r>
              <a:rPr lang="ru-RU" dirty="0" smtClean="0"/>
              <a:t>юстиции;</a:t>
            </a:r>
            <a:endParaRPr lang="ru-RU" dirty="0" smtClean="0"/>
          </a:p>
          <a:p>
            <a:r>
              <a:rPr lang="ru-RU" dirty="0" smtClean="0"/>
              <a:t>Признать наличие всех форм изоляции и реформировать </a:t>
            </a:r>
            <a:r>
              <a:rPr lang="ru-RU" dirty="0" smtClean="0"/>
              <a:t>их;</a:t>
            </a:r>
            <a:endParaRPr lang="ru-RU" dirty="0" smtClean="0"/>
          </a:p>
          <a:p>
            <a:r>
              <a:rPr lang="ru-RU" dirty="0" smtClean="0"/>
              <a:t>Ввести альтернативные меры </a:t>
            </a:r>
            <a:r>
              <a:rPr lang="ru-RU" dirty="0" smtClean="0"/>
              <a:t>воздействия;</a:t>
            </a:r>
            <a:endParaRPr lang="ru-RU" dirty="0" smtClean="0"/>
          </a:p>
          <a:p>
            <a:r>
              <a:rPr lang="ru-RU" dirty="0" smtClean="0"/>
              <a:t>Расширить социальные услуги семьям с </a:t>
            </a:r>
            <a:r>
              <a:rPr lang="ru-RU" dirty="0" smtClean="0"/>
              <a:t>детьми;</a:t>
            </a:r>
            <a:endParaRPr lang="ru-RU" dirty="0" smtClean="0"/>
          </a:p>
          <a:p>
            <a:r>
              <a:rPr lang="ru-RU" dirty="0" smtClean="0"/>
              <a:t>Мониторинг </a:t>
            </a:r>
            <a:r>
              <a:rPr lang="ru-RU" dirty="0" smtClean="0"/>
              <a:t>реформы;</a:t>
            </a:r>
            <a:endParaRPr lang="ru-RU" dirty="0" smtClean="0"/>
          </a:p>
          <a:p>
            <a:r>
              <a:rPr lang="ru-RU" dirty="0" smtClean="0"/>
              <a:t>Обобщение и распространение лучших </a:t>
            </a:r>
            <a:r>
              <a:rPr lang="ru-RU" dirty="0" smtClean="0"/>
              <a:t>практик.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021080"/>
          <a:ext cx="7943848" cy="546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44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Параметры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Уголовная юстиция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Ювенальная юстиция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Неотвратимость наказания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Защита интересов ребенка;</a:t>
                      </a:r>
                      <a:r>
                        <a:rPr lang="ru-RU" sz="1400" baseline="0" dirty="0" smtClean="0"/>
                        <a:t> благополучие ребенка; </a:t>
                      </a:r>
                      <a:r>
                        <a:rPr lang="ru-RU" sz="1400" baseline="0" dirty="0" err="1" smtClean="0"/>
                        <a:t>реинтеграция</a:t>
                      </a:r>
                      <a:r>
                        <a:rPr lang="ru-RU" sz="1400" baseline="0" dirty="0" smtClean="0"/>
                        <a:t> в общество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Предмет судебного исследования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Преступление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Личность ребенка и его социальная ситуация, причины правонарушения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Наказание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Помощь, воспитание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Принципы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Неотвратимость наказания; состязательность;</a:t>
                      </a:r>
                    </a:p>
                    <a:p>
                      <a:r>
                        <a:rPr lang="ru-RU" sz="1400" dirty="0" smtClean="0"/>
                        <a:t>гласность; репрессивная насыщенность; формализация процедуры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Благополучие ребенка; протекционизм; конфиденциальность; гуманитарная насыщенность; индивидуализация процедуры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Позиция</a:t>
                      </a:r>
                      <a:r>
                        <a:rPr lang="ru-RU" sz="1400" baseline="0" dirty="0" smtClean="0"/>
                        <a:t> судьи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Нейтральная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Заинтересованная в поиске решения проблем ребенка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Инфраструктура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Воспитательная</a:t>
                      </a:r>
                      <a:r>
                        <a:rPr lang="ru-RU" sz="1400" baseline="0" dirty="0" smtClean="0"/>
                        <a:t> колония (= тюрьма)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Попечители, социальный патронаж, воспитательные и социально-психологические учреждения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Уголовная и ювенальная юстиция (сравнительный анализ)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Желаю Вам быть судьями, дружественными к детям!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Уполномоченный по правам ребенка в Пермском крае </a:t>
            </a:r>
            <a:br>
              <a:rPr lang="ru-RU" dirty="0" smtClean="0"/>
            </a:br>
            <a:r>
              <a:rPr lang="ru-RU" dirty="0" smtClean="0"/>
              <a:t>Павел Владимирович Миков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взаимодействия специализированного суда и правоохранительных органов с воспитательными и иными профессионально-гуманитарными структурами и общественными объединениями с целью решения проблем ребенка, попавшего в трудную жизненную ситуацию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ювенальной юстиции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Детство – это стадия развития ребенка</a:t>
            </a:r>
          </a:p>
          <a:p>
            <a:r>
              <a:rPr lang="ru-RU" dirty="0" smtClean="0"/>
              <a:t>Задача общества и государства – создание условий для развития ребенка, его социализации и благополучия</a:t>
            </a:r>
          </a:p>
          <a:p>
            <a:r>
              <a:rPr lang="ru-RU" dirty="0" smtClean="0"/>
              <a:t>Социальное </a:t>
            </a:r>
            <a:r>
              <a:rPr lang="ru-RU" dirty="0" err="1" smtClean="0"/>
              <a:t>неблагополучие=правонарушающее</a:t>
            </a:r>
            <a:r>
              <a:rPr lang="ru-RU" dirty="0" smtClean="0"/>
              <a:t> поведение – трудная жизненная ситуация ребенка</a:t>
            </a:r>
          </a:p>
          <a:p>
            <a:r>
              <a:rPr lang="ru-RU" dirty="0" smtClean="0"/>
              <a:t>Ответственность общества и государства за социальное неблагополучие ребенка</a:t>
            </a:r>
          </a:p>
          <a:p>
            <a:r>
              <a:rPr lang="ru-RU" dirty="0" smtClean="0"/>
              <a:t>Задача суда – защита интересов ребенка</a:t>
            </a:r>
          </a:p>
          <a:p>
            <a:r>
              <a:rPr lang="ru-RU" dirty="0" smtClean="0"/>
              <a:t>Воспитательно-юридическая система</a:t>
            </a:r>
          </a:p>
          <a:p>
            <a:r>
              <a:rPr lang="ru-RU" dirty="0" smtClean="0"/>
              <a:t>Ориентация на будущее ребенка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Ювенальная юстиция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071678"/>
            <a:ext cx="8258204" cy="4572032"/>
          </a:xfrm>
        </p:spPr>
        <p:txBody>
          <a:bodyPr/>
          <a:lstStyle/>
          <a:p>
            <a:r>
              <a:rPr lang="ru-RU" i="1" dirty="0" smtClean="0"/>
              <a:t>Заключительные замечания Комитета ООН по правам ребенка к третьему периодическому докладу Российской </a:t>
            </a:r>
            <a:r>
              <a:rPr lang="ru-RU" i="1" dirty="0" smtClean="0"/>
              <a:t>Федерации (2005 год)</a:t>
            </a:r>
          </a:p>
          <a:p>
            <a:r>
              <a:rPr lang="ru-RU" i="1" dirty="0" smtClean="0"/>
              <a:t>Доклад регионального отделения ЮНИСЕФ для стран ЦВЕ и </a:t>
            </a:r>
            <a:r>
              <a:rPr lang="ru-RU" i="1" dirty="0" smtClean="0"/>
              <a:t>СНГ </a:t>
            </a:r>
            <a:r>
              <a:rPr lang="ru-RU" i="1" dirty="0" smtClean="0">
                <a:cs typeface="Aharoni" pitchFamily="2" charset="-79"/>
              </a:rPr>
              <a:t>«</a:t>
            </a:r>
            <a:r>
              <a:rPr lang="ru-RU" sz="2800" i="1" dirty="0" smtClean="0">
                <a:cs typeface="Aharoni" pitchFamily="2" charset="-79"/>
              </a:rPr>
              <a:t>Потерянные </a:t>
            </a:r>
            <a:r>
              <a:rPr lang="ru-RU" sz="2800" i="1" dirty="0" smtClean="0">
                <a:cs typeface="Aharoni" pitchFamily="2" charset="-79"/>
              </a:rPr>
              <a:t>для правосудия - Восточная Европа и Центральная Азия: дети в конфликте с </a:t>
            </a:r>
            <a:r>
              <a:rPr lang="ru-RU" sz="2800" i="1" dirty="0" smtClean="0">
                <a:cs typeface="Aharoni" pitchFamily="2" charset="-79"/>
              </a:rPr>
              <a:t>законом» </a:t>
            </a:r>
            <a:r>
              <a:rPr lang="ru-RU" sz="2800" i="1" dirty="0" smtClean="0">
                <a:cs typeface="Aharoni" pitchFamily="2" charset="-79"/>
              </a:rPr>
              <a:t>(2007 год)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642918"/>
            <a:ext cx="7972452" cy="7747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Проблемы развития отправления правосудия в отношении несовершеннолетних правонарушителей в России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792869"/>
          </a:xfrm>
        </p:spPr>
        <p:txBody>
          <a:bodyPr>
            <a:noAutofit/>
          </a:bodyPr>
          <a:lstStyle/>
          <a:p>
            <a:r>
              <a:rPr lang="ru-RU" sz="1800" dirty="0" smtClean="0"/>
              <a:t>Не введены конкретные федеральные процедуры и суды для отдельного рассмотрения дел несовершеннолетних правонарушителей в рамках системы правосудия (п. 84);</a:t>
            </a:r>
          </a:p>
          <a:p>
            <a:r>
              <a:rPr lang="ru-RU" sz="1800" dirty="0" smtClean="0"/>
              <a:t>Недостаточность изучения, исследований и механизмов оценки превентивной деятельности или адекватности принимаемых мер;</a:t>
            </a:r>
          </a:p>
          <a:p>
            <a:r>
              <a:rPr lang="ru-RU" sz="1800" dirty="0" smtClean="0"/>
              <a:t>Стигматизация детей, находящихся в конфликте с законом;</a:t>
            </a:r>
            <a:br>
              <a:rPr lang="ru-RU" sz="1800" dirty="0" smtClean="0"/>
            </a:br>
            <a:r>
              <a:rPr lang="ru-RU" sz="1800" dirty="0" smtClean="0"/>
              <a:t>отсутствие мер, альтернативных задержанию, и форм реабилитации для детей, находящихся в конфликте с законом;</a:t>
            </a:r>
          </a:p>
          <a:p>
            <a:r>
              <a:rPr lang="ru-RU" sz="1800" dirty="0" smtClean="0"/>
              <a:t>Отсутствие мест лишения свободы для лиц моложе 18 лет;</a:t>
            </a:r>
          </a:p>
          <a:p>
            <a:r>
              <a:rPr lang="ru-RU" sz="1800" dirty="0" smtClean="0"/>
              <a:t>Плохие материальные условия содержания под стражей лишенных свободы лиц моложе 18 лет;</a:t>
            </a:r>
          </a:p>
          <a:p>
            <a:r>
              <a:rPr lang="ru-RU" sz="1800" dirty="0" smtClean="0"/>
              <a:t>Отсутствие надлежащего доступа к образованию для содержащихся в заключении лиц моложе 18 лет;</a:t>
            </a:r>
          </a:p>
          <a:p>
            <a:r>
              <a:rPr lang="ru-RU" sz="1800" dirty="0" smtClean="0"/>
              <a:t>Отсутствие адекватных мер по надзору за находящимися в конфликте с законом несовершеннолетними, которые не были приговорены к лишению свободы, и в отношении которых не принимаются достаточные исправительные и воспитательные меры.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Заключительные замечания Комитета ООН по правам ребенка к третьему периодическому докладу Российской Федерации (2005 год)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Значительная нехватка информации касательно ювенальной юстиции;</a:t>
            </a:r>
          </a:p>
          <a:p>
            <a:r>
              <a:rPr lang="ru-RU" dirty="0" smtClean="0"/>
              <a:t>Альтернативный </a:t>
            </a:r>
            <a:r>
              <a:rPr lang="ru-RU" dirty="0" smtClean="0"/>
              <a:t>характер методов исправительного воспитания, предлагаемых КДН, сомнителен;</a:t>
            </a:r>
          </a:p>
          <a:p>
            <a:r>
              <a:rPr lang="ru-RU" dirty="0" smtClean="0"/>
              <a:t>Период между задержанием и предъявлением обвинения представляет собой «сумеречную зону»;</a:t>
            </a:r>
          </a:p>
          <a:p>
            <a:r>
              <a:rPr lang="ru-RU" dirty="0" smtClean="0"/>
              <a:t>«Лишение свободы» по-прежнему остается нормой;</a:t>
            </a:r>
          </a:p>
          <a:p>
            <a:r>
              <a:rPr lang="ru-RU" dirty="0" smtClean="0"/>
              <a:t>Растет </a:t>
            </a:r>
            <a:r>
              <a:rPr lang="ru-RU" dirty="0" smtClean="0"/>
              <a:t>осознание необходимости профилактических и реабилитационных мер, но практические действия носят ограниченный характер;</a:t>
            </a:r>
          </a:p>
          <a:p>
            <a:r>
              <a:rPr lang="ru-RU" dirty="0" smtClean="0"/>
              <a:t>Сохраняется практика назначения подросткам уголовного наказания, что и взрослым, но в более «мягкой  форме»;</a:t>
            </a:r>
          </a:p>
          <a:p>
            <a:r>
              <a:rPr lang="ru-RU" dirty="0" smtClean="0"/>
              <a:t>Предупредительное заключение несовершеннолетних </a:t>
            </a:r>
            <a:r>
              <a:rPr lang="ru-RU" dirty="0" smtClean="0"/>
              <a:t>правонарушителей.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>Доклад </a:t>
            </a:r>
            <a:r>
              <a:rPr lang="ru-RU" sz="2200" i="1" dirty="0" smtClean="0"/>
              <a:t>регионального отделения ЮНИСЕФ для стран ЦВЕ и СНГ «Потерянные для правосудия - Восточная Европа и Центральная Азия: дети в конфликте с законом» (2007 год)</a:t>
            </a:r>
            <a:r>
              <a:rPr lang="ru-RU" sz="4400" i="1" dirty="0" smtClean="0"/>
              <a:t/>
            </a:r>
            <a:br>
              <a:rPr lang="ru-RU" sz="4400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Дискриминация маргинальных групп детей в системе правосудия;</a:t>
            </a:r>
          </a:p>
          <a:p>
            <a:r>
              <a:rPr lang="ru-RU" dirty="0" smtClean="0"/>
              <a:t>Распространение практики передачи дел подростков судьям, специализирующимся на правонарушениях, совершенных несовершеннолетними;</a:t>
            </a:r>
          </a:p>
          <a:p>
            <a:r>
              <a:rPr lang="ru-RU" dirty="0" smtClean="0"/>
              <a:t>Судьи: не имеют достаточной квалификации, одновременно рассматривают дела взрослых и несовершеннолетних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 smtClean="0"/>
              <a:t>Доклад регионального отделения ЮНИСЕФ для стран ЦВЕ и СНГ «Потерянные для правосудия - Восточная Европа и Центральная Азия: дети в конфликте с законом» (2007 год)</a:t>
            </a:r>
            <a:r>
              <a:rPr lang="ru-RU" sz="7200" i="1" dirty="0" smtClean="0"/>
              <a:t/>
            </a:r>
            <a:br>
              <a:rPr lang="ru-RU" sz="7200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 (1989 год)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МИНИМАЛЬНЫЕ СТАНДАРТНЫЕ ПРАВИЛА ООН,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КАСАЮЩИЕСЯ ОТПРАВЛЕНИЯ ПРАВОСУДИЯ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ОТНОШЕНИИ НЕСОВЕРШЕННОЛЕТНИХ (Пекинские правила) (1985 год)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РУКОВОДЯЩИЕ ПРИНЦИПЫ ООН ДЛЯ ПРЕДУПРЕЖДЕНИЯ ПРЕСТУПНОСТИ СРЕДИ НЕСОВЕРШЕННОЛЕТНИХ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Эр-Риядские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руководящие принципы) (1990 год)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Международные правовые акты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1261</Words>
  <PresentationFormat>Экран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Отправление правосудия в отношении несовершеннолетних правонарушителей: международные стандарты</vt:lpstr>
      <vt:lpstr>Уголовная и ювенальная юстиция (сравнительный анализ)</vt:lpstr>
      <vt:lpstr>Понятие ювенальной юстиции</vt:lpstr>
      <vt:lpstr>Ювенальная юстиция</vt:lpstr>
      <vt:lpstr>Проблемы развития отправления правосудия в отношении несовершеннолетних правонарушителей в России</vt:lpstr>
      <vt:lpstr>Заключительные замечания Комитета ООН по правам ребенка к третьему периодическому докладу Российской Федерации (2005 год) </vt:lpstr>
      <vt:lpstr> Доклад регионального отделения ЮНИСЕФ для стран ЦВЕ и СНГ «Потерянные для правосудия - Восточная Европа и Центральная Азия: дети в конфликте с законом» (2007 год) </vt:lpstr>
      <vt:lpstr>Доклад регионального отделения ЮНИСЕФ для стран ЦВЕ и СНГ «Потерянные для правосудия - Восточная Европа и Центральная Азия: дети в конфликте с законом» (2007 год) </vt:lpstr>
      <vt:lpstr>Международные правовые акты</vt:lpstr>
      <vt:lpstr>Конвенция о правах ребенка (статья 3) </vt:lpstr>
      <vt:lpstr>Конвенция о правах ребенка (статья 40) </vt:lpstr>
      <vt:lpstr>Конвенция о правах ребенка (статья 40) </vt:lpstr>
      <vt:lpstr>Конвенция о правах ребенка (статья 40) </vt:lpstr>
      <vt:lpstr>Конвенция о правах ребенка (статья 40) </vt:lpstr>
      <vt:lpstr>Конвенция о правах ребенка (статья 40) </vt:lpstr>
      <vt:lpstr>Конвенция о правах ребенка (статья 40) </vt:lpstr>
      <vt:lpstr>Международные стандарты (выводы)</vt:lpstr>
      <vt:lpstr>Правосудие, дружественное детям</vt:lpstr>
      <vt:lpstr>Рекомендации </vt:lpstr>
      <vt:lpstr>Уполномоченный по правам ребенка в Пермском крае  Павел Владимирович Миков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Отправление правосудия в отношении несовершеннолетних правонарушителей: международные стандарты</dc:title>
  <dc:creator>uppch_mikov</dc:creator>
  <cp:lastModifiedBy>1</cp:lastModifiedBy>
  <cp:revision>8</cp:revision>
  <dcterms:created xsi:type="dcterms:W3CDTF">2009-11-23T16:05:45Z</dcterms:created>
  <dcterms:modified xsi:type="dcterms:W3CDTF">2009-11-23T17:23:41Z</dcterms:modified>
</cp:coreProperties>
</file>