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1" r:id="rId5"/>
    <p:sldId id="258" r:id="rId6"/>
    <p:sldId id="263" r:id="rId7"/>
    <p:sldId id="260" r:id="rId8"/>
    <p:sldId id="264"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15.12.2011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15.12.2011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15.12.2011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15.12.2011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15.12.2011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15.12.2011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15.12.2011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15.12.2011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15.12.2011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15.12.2011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15.12.2011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15.12.2011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ombudsman.perm.ru/" TargetMode="External"/><Relationship Id="rId2" Type="http://schemas.openxmlformats.org/officeDocument/2006/relationships/hyperlink" Target="mailto:ombudsman@permregion.ru"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3857628"/>
            <a:ext cx="8120090" cy="1500198"/>
          </a:xfrm>
        </p:spPr>
        <p:txBody>
          <a:bodyPr>
            <a:noAutofit/>
          </a:bodyPr>
          <a:lstStyle/>
          <a:p>
            <a:pPr fontAlgn="auto">
              <a:spcAft>
                <a:spcPts val="0"/>
              </a:spcAft>
              <a:defRPr/>
            </a:pPr>
            <a:r>
              <a:rPr lang="ru-RU" sz="2800" dirty="0" smtClean="0"/>
              <a:t>Павел Владимирович Миков, </a:t>
            </a:r>
            <a:br>
              <a:rPr lang="ru-RU" sz="2800" dirty="0" smtClean="0"/>
            </a:br>
            <a:r>
              <a:rPr lang="ru-RU" sz="2800" dirty="0" smtClean="0"/>
              <a:t>Уполномоченный по правам ребенка</a:t>
            </a:r>
            <a:br>
              <a:rPr lang="ru-RU" sz="2800" dirty="0" smtClean="0"/>
            </a:br>
            <a:r>
              <a:rPr lang="ru-RU" sz="2800" dirty="0" smtClean="0"/>
              <a:t> в Пермском крае </a:t>
            </a:r>
            <a:endParaRPr lang="ru-RU" sz="2800" dirty="0"/>
          </a:p>
        </p:txBody>
      </p:sp>
      <p:sp>
        <p:nvSpPr>
          <p:cNvPr id="9219" name="Подзаголовок 2"/>
          <p:cNvSpPr>
            <a:spLocks noGrp="1"/>
          </p:cNvSpPr>
          <p:nvPr>
            <p:ph type="subTitle" idx="1"/>
          </p:nvPr>
        </p:nvSpPr>
        <p:spPr>
          <a:xfrm>
            <a:off x="571500" y="857250"/>
            <a:ext cx="7772400" cy="1200150"/>
          </a:xfrm>
        </p:spPr>
        <p:txBody>
          <a:bodyPr>
            <a:noAutofit/>
          </a:bodyPr>
          <a:lstStyle/>
          <a:p>
            <a:pPr marR="0"/>
            <a:r>
              <a:rPr lang="ru-RU" sz="4400" b="1" dirty="0" smtClean="0">
                <a:solidFill>
                  <a:schemeClr val="tx2">
                    <a:lumMod val="75000"/>
                  </a:schemeClr>
                </a:solidFill>
              </a:rPr>
              <a:t>КАЖДЫЙ РЕБЕНОК ИМЕЕТ ПРАВО НА ЗАЩИТУ ОТ НАСИЛИЯ, ЖЕСТОКОГО ОБРАЩЕНИЯ И НАКАЗАНИЯ…</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lnSpcReduction="20000"/>
          </a:bodyPr>
          <a:lstStyle/>
          <a:p>
            <a:pPr marL="365760" indent="-256032" fontAlgn="auto">
              <a:spcAft>
                <a:spcPts val="0"/>
              </a:spcAft>
              <a:buFont typeface="Wingdings 3"/>
              <a:buChar char=""/>
              <a:defRPr/>
            </a:pPr>
            <a:r>
              <a:rPr lang="ru-RU" dirty="0" smtClean="0"/>
              <a:t>Государства-участники принимают все необходимые законодательные, административные, социальные и просветительские меры с целью защиты ребенка от всех форм физического или психологического насилия, оскорбления или злоупотребления, отсутствия заботы или небрежного обращения, грубого обращения или эксплуатации, включая сексуальное злоупотребление, со стороны родителей, законных опекунов или любого другого лица, заботящегося о ребенке.</a:t>
            </a:r>
            <a:endParaRPr lang="ru-RU" dirty="0"/>
          </a:p>
        </p:txBody>
      </p:sp>
      <p:sp>
        <p:nvSpPr>
          <p:cNvPr id="2" name="Заголовок 1"/>
          <p:cNvSpPr>
            <a:spLocks noGrp="1"/>
          </p:cNvSpPr>
          <p:nvPr>
            <p:ph type="title"/>
          </p:nvPr>
        </p:nvSpPr>
        <p:spPr/>
        <p:txBody>
          <a:bodyPr>
            <a:normAutofit fontScale="90000"/>
          </a:bodyPr>
          <a:lstStyle/>
          <a:p>
            <a:pPr algn="ctr" fontAlgn="auto">
              <a:spcAft>
                <a:spcPts val="0"/>
              </a:spcAft>
              <a:defRPr/>
            </a:pPr>
            <a:r>
              <a:rPr lang="ru-RU" dirty="0" smtClean="0"/>
              <a:t>Конвенция ООН о правах ребенка (статья 19)</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chemeClr val="tx2">
                    <a:lumMod val="75000"/>
                  </a:schemeClr>
                </a:solidFill>
              </a:rPr>
              <a:t>Права ребенка</a:t>
            </a:r>
            <a:endParaRPr lang="ru-RU" dirty="0">
              <a:solidFill>
                <a:schemeClr val="tx2">
                  <a:lumMod val="75000"/>
                </a:schemeClr>
              </a:solidFill>
            </a:endParaRPr>
          </a:p>
        </p:txBody>
      </p:sp>
      <p:sp>
        <p:nvSpPr>
          <p:cNvPr id="3" name="Содержимое 2"/>
          <p:cNvSpPr>
            <a:spLocks noGrp="1"/>
          </p:cNvSpPr>
          <p:nvPr>
            <p:ph idx="1"/>
          </p:nvPr>
        </p:nvSpPr>
        <p:spPr/>
        <p:txBody>
          <a:bodyPr/>
          <a:lstStyle/>
          <a:p>
            <a:r>
              <a:rPr lang="ru-RU" dirty="0" smtClean="0"/>
              <a:t>Совокупность морально-правовых норм, защищающих ребенка и его человеческое достоинство во взаимоотношениях с должностными лицами</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b="1" i="1" dirty="0" smtClean="0">
                <a:solidFill>
                  <a:schemeClr val="tx2">
                    <a:lumMod val="75000"/>
                  </a:schemeClr>
                </a:solidFill>
              </a:rPr>
              <a:t> Федеральный закон № 120-ФЗ</a:t>
            </a:r>
            <a:r>
              <a:rPr lang="ru-RU" sz="2400" dirty="0" smtClean="0">
                <a:solidFill>
                  <a:schemeClr val="tx2">
                    <a:lumMod val="75000"/>
                  </a:schemeClr>
                </a:solidFill>
              </a:rPr>
              <a:t> </a:t>
            </a:r>
            <a:r>
              <a:rPr lang="ru-RU" sz="2400" b="1" i="1" dirty="0" smtClean="0">
                <a:solidFill>
                  <a:schemeClr val="tx2">
                    <a:lumMod val="75000"/>
                  </a:schemeClr>
                </a:solidFill>
              </a:rPr>
              <a:t>от 24 июня 1999 года </a:t>
            </a:r>
            <a:br>
              <a:rPr lang="ru-RU" sz="2400" b="1" i="1" dirty="0" smtClean="0">
                <a:solidFill>
                  <a:schemeClr val="tx2">
                    <a:lumMod val="75000"/>
                  </a:schemeClr>
                </a:solidFill>
              </a:rPr>
            </a:br>
            <a:r>
              <a:rPr lang="ru-RU" sz="2400" b="1" i="1" dirty="0" smtClean="0">
                <a:solidFill>
                  <a:schemeClr val="tx2">
                    <a:lumMod val="75000"/>
                  </a:schemeClr>
                </a:solidFill>
              </a:rPr>
              <a:t>«Об основах системы профилактики безнадзорности и правонарушений несовершеннолетних»</a:t>
            </a:r>
            <a:endParaRPr lang="ru-RU" sz="2400" dirty="0">
              <a:solidFill>
                <a:schemeClr val="tx2">
                  <a:lumMod val="75000"/>
                </a:schemeClr>
              </a:solidFill>
            </a:endParaRPr>
          </a:p>
        </p:txBody>
      </p:sp>
      <p:sp>
        <p:nvSpPr>
          <p:cNvPr id="3" name="Содержимое 2"/>
          <p:cNvSpPr>
            <a:spLocks noGrp="1"/>
          </p:cNvSpPr>
          <p:nvPr>
            <p:ph idx="1"/>
          </p:nvPr>
        </p:nvSpPr>
        <p:spPr/>
        <p:txBody>
          <a:bodyPr>
            <a:noAutofit/>
          </a:bodyPr>
          <a:lstStyle/>
          <a:p>
            <a:r>
              <a:rPr lang="ru-RU" sz="2000" dirty="0" smtClean="0"/>
              <a:t>Органы и учреждения системы профилактики безнадзорности и правонарушений несовершеннолетних в пределах своей компетенции обязаны обеспечивать соблюдение прав и законных интересов несовершеннолетних, осуществлять их защиту от всех форм дискриминации, физического или психического насилия, оскорблений, грубого обращения, сексуальной и иной эксплуатации, выявлять несовершеннолетних и семьи, находящиеся в социально опасном положении, а также осуществлять незамедлительное информирование. </a:t>
            </a:r>
          </a:p>
          <a:p>
            <a:r>
              <a:rPr lang="ru-RU" sz="2000" b="1" i="1" dirty="0" smtClean="0"/>
              <a:t>Комиссии по делам несовершеннолетних и защите их прав</a:t>
            </a:r>
            <a:r>
              <a:rPr lang="ru-RU" sz="2000" i="1" dirty="0" smtClean="0"/>
              <a:t>, </a:t>
            </a:r>
            <a:r>
              <a:rPr lang="ru-RU" sz="2000" b="1" i="1" dirty="0" smtClean="0"/>
              <a:t>в пределах своей компетенции обеспечивают осуществление мер, предусмотренных законодательством Российской Федерации и законодательством субъектов Российской Федерации,</a:t>
            </a:r>
            <a:r>
              <a:rPr lang="ru-RU" sz="2000" i="1" dirty="0" smtClean="0"/>
              <a:t> </a:t>
            </a:r>
            <a:r>
              <a:rPr lang="ru-RU" sz="2000" b="1" i="1" dirty="0" smtClean="0"/>
              <a:t>по координации деятельности органов и учреждений системы профилактики безнадзорности и правонарушений несовершеннолетних.</a:t>
            </a:r>
            <a:r>
              <a:rPr lang="ru-RU" sz="2000" b="1" dirty="0" smtClean="0"/>
              <a:t> </a:t>
            </a:r>
            <a:endParaRPr lang="ru-RU" sz="2000" dirty="0" smtClean="0"/>
          </a:p>
          <a:p>
            <a:endParaRPr lang="ru-RU"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0125" y="512763"/>
            <a:ext cx="7686675" cy="630237"/>
          </a:xfrm>
        </p:spPr>
        <p:txBody>
          <a:bodyPr>
            <a:normAutofit fontScale="90000"/>
          </a:bodyPr>
          <a:lstStyle/>
          <a:p>
            <a:pPr algn="ctr" fontAlgn="auto">
              <a:spcAft>
                <a:spcPts val="0"/>
              </a:spcAft>
              <a:defRPr/>
            </a:pPr>
            <a:r>
              <a:rPr lang="ru-RU" sz="3200" dirty="0" smtClean="0">
                <a:solidFill>
                  <a:schemeClr val="tx2">
                    <a:satMod val="200000"/>
                  </a:schemeClr>
                </a:solidFill>
              </a:rPr>
              <a:t>Насилие и жестокое обращение в отношении детей со стороны должностных лиц </a:t>
            </a:r>
            <a:endParaRPr lang="ru-RU" sz="3200" dirty="0">
              <a:solidFill>
                <a:schemeClr val="tx2">
                  <a:satMod val="200000"/>
                </a:schemeClr>
              </a:solidFill>
            </a:endParaRPr>
          </a:p>
        </p:txBody>
      </p:sp>
      <p:sp>
        <p:nvSpPr>
          <p:cNvPr id="16387" name="Содержимое 2"/>
          <p:cNvSpPr>
            <a:spLocks noGrp="1"/>
          </p:cNvSpPr>
          <p:nvPr>
            <p:ph idx="1"/>
          </p:nvPr>
        </p:nvSpPr>
        <p:spPr>
          <a:xfrm>
            <a:off x="914400" y="1571625"/>
            <a:ext cx="7772400" cy="4784725"/>
          </a:xfrm>
        </p:spPr>
        <p:txBody>
          <a:bodyPr>
            <a:noAutofit/>
          </a:bodyPr>
          <a:lstStyle/>
          <a:p>
            <a:endParaRPr lang="ru-RU" sz="2000" b="1" dirty="0" smtClean="0"/>
          </a:p>
          <a:p>
            <a:r>
              <a:rPr lang="ru-RU" sz="2000" b="1" dirty="0" smtClean="0"/>
              <a:t>В системе правоохранительных органов</a:t>
            </a:r>
            <a:r>
              <a:rPr lang="ru-RU" sz="2000" dirty="0" smtClean="0"/>
              <a:t>: при задержании несовершеннолетних, а также при проведении следственных действий (содержание в камерах со взрослыми, проведение следственных действий в ночное время, жестокое обращение при задержании, применение угроз, оружия).</a:t>
            </a:r>
          </a:p>
          <a:p>
            <a:r>
              <a:rPr lang="ru-RU" sz="2000" b="1" dirty="0" smtClean="0"/>
              <a:t>В системе ГУФСИН:</a:t>
            </a:r>
            <a:r>
              <a:rPr lang="ru-RU" sz="2000" dirty="0" smtClean="0"/>
              <a:t> неудовлетворительные условия содержания, жестокое обращение и насилие, недолжное или несвоевременное оказание медицинской помощи.</a:t>
            </a:r>
          </a:p>
          <a:p>
            <a:r>
              <a:rPr lang="ru-RU" sz="2000" b="1" dirty="0" smtClean="0"/>
              <a:t>В системе прокуратуры и следственных органов: </a:t>
            </a:r>
            <a:r>
              <a:rPr lang="ru-RU" sz="2000" dirty="0" smtClean="0"/>
              <a:t>отсутствие специальных процедур и условий для проведения следственных действий, неумение объективно проводить проверку по делам в отношении жертв насилия несовершеннолетних.</a:t>
            </a:r>
          </a:p>
          <a:p>
            <a:r>
              <a:rPr lang="ru-RU" sz="2000" b="1" dirty="0" smtClean="0"/>
              <a:t>В образовательных учреждениях:</a:t>
            </a:r>
            <a:r>
              <a:rPr lang="ru-RU" sz="2000" dirty="0" smtClean="0"/>
              <a:t> психическое (эмоциональное насилие), физическое и сексуальное насилие.</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chemeClr val="tx2">
                    <a:lumMod val="75000"/>
                  </a:schemeClr>
                </a:solidFill>
              </a:rPr>
              <a:t>Деятельность Уполномоченного </a:t>
            </a:r>
            <a:br>
              <a:rPr lang="ru-RU" dirty="0" smtClean="0">
                <a:solidFill>
                  <a:schemeClr val="tx2">
                    <a:lumMod val="75000"/>
                  </a:schemeClr>
                </a:solidFill>
              </a:rPr>
            </a:br>
            <a:r>
              <a:rPr lang="ru-RU" dirty="0" smtClean="0">
                <a:solidFill>
                  <a:schemeClr val="tx2">
                    <a:lumMod val="75000"/>
                  </a:schemeClr>
                </a:solidFill>
              </a:rPr>
              <a:t>по правам ребенка</a:t>
            </a:r>
            <a:endParaRPr lang="ru-RU" dirty="0">
              <a:solidFill>
                <a:schemeClr val="tx2">
                  <a:lumMod val="75000"/>
                </a:schemeClr>
              </a:solidFill>
            </a:endParaRPr>
          </a:p>
        </p:txBody>
      </p:sp>
      <p:sp>
        <p:nvSpPr>
          <p:cNvPr id="3" name="Содержимое 2"/>
          <p:cNvSpPr>
            <a:spLocks noGrp="1"/>
          </p:cNvSpPr>
          <p:nvPr>
            <p:ph idx="1"/>
          </p:nvPr>
        </p:nvSpPr>
        <p:spPr/>
        <p:txBody>
          <a:bodyPr>
            <a:normAutofit fontScale="92500" lnSpcReduction="20000"/>
          </a:bodyPr>
          <a:lstStyle/>
          <a:p>
            <a:r>
              <a:rPr lang="ru-RU" dirty="0" smtClean="0"/>
              <a:t>Независимое расследование;</a:t>
            </a:r>
          </a:p>
          <a:p>
            <a:r>
              <a:rPr lang="ru-RU" dirty="0" smtClean="0"/>
              <a:t>Выявление, анализ причин и условий, способствующих совершению преступления;</a:t>
            </a:r>
          </a:p>
          <a:p>
            <a:r>
              <a:rPr lang="ru-RU" dirty="0" smtClean="0"/>
              <a:t>Анализ и оценка деятельности субъектов системы профилактики;</a:t>
            </a:r>
          </a:p>
          <a:p>
            <a:r>
              <a:rPr lang="ru-RU" dirty="0" smtClean="0"/>
              <a:t>Инициирование нормативных правовых актов, проектов;</a:t>
            </a:r>
          </a:p>
          <a:p>
            <a:r>
              <a:rPr lang="ru-RU" dirty="0" smtClean="0"/>
              <a:t>Подготовка специальных докладов, заключений;</a:t>
            </a:r>
          </a:p>
          <a:p>
            <a:r>
              <a:rPr lang="ru-RU" dirty="0" smtClean="0"/>
              <a:t>Просвещение </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fontAlgn="auto">
              <a:spcAft>
                <a:spcPts val="0"/>
              </a:spcAft>
              <a:defRPr/>
            </a:pPr>
            <a:r>
              <a:rPr lang="ru-RU" dirty="0" smtClean="0">
                <a:solidFill>
                  <a:schemeClr val="tx2">
                    <a:lumMod val="75000"/>
                  </a:schemeClr>
                </a:solidFill>
              </a:rPr>
              <a:t>Стратегия</a:t>
            </a:r>
            <a:endParaRPr lang="ru-RU" dirty="0" smtClean="0">
              <a:solidFill>
                <a:schemeClr val="tx2">
                  <a:lumMod val="75000"/>
                </a:schemeClr>
              </a:solidFill>
            </a:endParaRPr>
          </a:p>
        </p:txBody>
      </p:sp>
      <p:sp>
        <p:nvSpPr>
          <p:cNvPr id="3" name="Содержимое 2"/>
          <p:cNvSpPr>
            <a:spLocks noGrp="1"/>
          </p:cNvSpPr>
          <p:nvPr>
            <p:ph idx="1"/>
          </p:nvPr>
        </p:nvSpPr>
        <p:spPr>
          <a:xfrm>
            <a:off x="457200" y="1285875"/>
            <a:ext cx="8229600" cy="4845050"/>
          </a:xfrm>
        </p:spPr>
        <p:txBody>
          <a:bodyPr>
            <a:normAutofit fontScale="92500" lnSpcReduction="20000"/>
          </a:bodyPr>
          <a:lstStyle/>
          <a:p>
            <a:pPr marL="411480" indent="-256032" fontAlgn="auto">
              <a:spcAft>
                <a:spcPts val="0"/>
              </a:spcAft>
              <a:buFont typeface="Wingdings"/>
              <a:buChar char=""/>
              <a:defRPr/>
            </a:pPr>
            <a:r>
              <a:rPr lang="ru-RU" sz="2400" dirty="0" smtClean="0">
                <a:solidFill>
                  <a:srgbClr val="FF0000"/>
                </a:solidFill>
              </a:rPr>
              <a:t>Предупреждение</a:t>
            </a:r>
            <a:r>
              <a:rPr lang="ru-RU" sz="2400" dirty="0" smtClean="0"/>
              <a:t> (социальная реклама по проблеме защиты детей от насилия и ответственности взрослых, развитие системы дополнительного образования, обеспечение постоянной занятости детей под контролем взрослых, просвещение детей и их родителей, должностных лиц);</a:t>
            </a:r>
          </a:p>
          <a:p>
            <a:pPr marL="411480" indent="-256032" fontAlgn="auto">
              <a:spcAft>
                <a:spcPts val="0"/>
              </a:spcAft>
              <a:buFont typeface="Wingdings"/>
              <a:buChar char=""/>
              <a:defRPr/>
            </a:pPr>
            <a:r>
              <a:rPr lang="ru-RU" sz="2400" dirty="0" smtClean="0">
                <a:solidFill>
                  <a:srgbClr val="FF0000"/>
                </a:solidFill>
              </a:rPr>
              <a:t>Помощь</a:t>
            </a:r>
            <a:r>
              <a:rPr lang="ru-RU" sz="2400" dirty="0" smtClean="0"/>
              <a:t> (развитие социально-психологических услуг для семей с детьми – жертв насилия, в т.ч. Кризисных центров, Службы детского  телефона доверия, обеспечение бесплатной юридической помощи и психологического сопровождения жертвам насилия, создание защитных механизмов детей-жертв насилия);</a:t>
            </a:r>
          </a:p>
          <a:p>
            <a:pPr marL="411480" indent="-256032" fontAlgn="auto">
              <a:spcAft>
                <a:spcPts val="0"/>
              </a:spcAft>
              <a:buFont typeface="Wingdings"/>
              <a:buChar char=""/>
              <a:defRPr/>
            </a:pPr>
            <a:r>
              <a:rPr lang="ru-RU" sz="2400" dirty="0" smtClean="0">
                <a:solidFill>
                  <a:srgbClr val="FF0000"/>
                </a:solidFill>
              </a:rPr>
              <a:t>Пресечение</a:t>
            </a:r>
            <a:r>
              <a:rPr lang="ru-RU" sz="2400" dirty="0" smtClean="0"/>
              <a:t> (своевременное выявление и объективное расследование преступлений насильственного характера в отношении детей, совершенствование законодательства);</a:t>
            </a:r>
          </a:p>
          <a:p>
            <a:pPr marL="411480" indent="-256032" fontAlgn="auto">
              <a:spcAft>
                <a:spcPts val="0"/>
              </a:spcAft>
              <a:buFont typeface="Wingdings"/>
              <a:buChar char=""/>
              <a:defRPr/>
            </a:pPr>
            <a:r>
              <a:rPr lang="ru-RU" sz="2400" dirty="0" smtClean="0">
                <a:solidFill>
                  <a:srgbClr val="FF0000"/>
                </a:solidFill>
              </a:rPr>
              <a:t>Партнерство</a:t>
            </a:r>
            <a:r>
              <a:rPr lang="ru-RU" sz="2400" dirty="0" smtClean="0"/>
              <a:t> (ребенок, семья, общественные структуры, государство и бизнес).</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42938" y="2214563"/>
            <a:ext cx="7851775" cy="4286250"/>
          </a:xfrm>
        </p:spPr>
        <p:txBody>
          <a:bodyPr rtlCol="0">
            <a:normAutofit fontScale="90000"/>
          </a:bodyPr>
          <a:lstStyle/>
          <a:p>
            <a:pPr fontAlgn="auto">
              <a:spcAft>
                <a:spcPts val="0"/>
              </a:spcAft>
              <a:defRPr/>
            </a:pPr>
            <a:r>
              <a:rPr lang="ru-RU" sz="2400" dirty="0" smtClean="0">
                <a:solidFill>
                  <a:srgbClr val="00B050"/>
                </a:solidFill>
              </a:rPr>
              <a:t>Уполномоченный по правам ребенка </a:t>
            </a:r>
            <a:br>
              <a:rPr lang="ru-RU" sz="2400" dirty="0" smtClean="0">
                <a:solidFill>
                  <a:srgbClr val="00B050"/>
                </a:solidFill>
              </a:rPr>
            </a:br>
            <a:r>
              <a:rPr lang="ru-RU" sz="2400" dirty="0" smtClean="0">
                <a:solidFill>
                  <a:srgbClr val="00B050"/>
                </a:solidFill>
              </a:rPr>
              <a:t>в Пермском крае </a:t>
            </a:r>
            <a:br>
              <a:rPr lang="ru-RU" sz="2400" dirty="0" smtClean="0">
                <a:solidFill>
                  <a:srgbClr val="00B050"/>
                </a:solidFill>
              </a:rPr>
            </a:br>
            <a:r>
              <a:rPr lang="ru-RU" sz="2400" dirty="0" smtClean="0">
                <a:solidFill>
                  <a:srgbClr val="00B050"/>
                </a:solidFill>
              </a:rPr>
              <a:t>Павел Владимирович Миков</a:t>
            </a:r>
            <a:r>
              <a:rPr lang="ru-RU" sz="2400" dirty="0" smtClean="0"/>
              <a:t/>
            </a:r>
            <a:br>
              <a:rPr lang="ru-RU" sz="2400" dirty="0" smtClean="0"/>
            </a:br>
            <a:r>
              <a:rPr lang="ru-RU" sz="2400" dirty="0" smtClean="0"/>
              <a:t>Почтовый адрес: </a:t>
            </a:r>
            <a:r>
              <a:rPr lang="ru-RU" sz="2400" dirty="0" smtClean="0">
                <a:solidFill>
                  <a:srgbClr val="002060"/>
                </a:solidFill>
              </a:rPr>
              <a:t>614006, город Пермь, ул. Ленина, 51, </a:t>
            </a:r>
            <a:r>
              <a:rPr lang="ru-RU" sz="2400" dirty="0" err="1" smtClean="0">
                <a:solidFill>
                  <a:srgbClr val="002060"/>
                </a:solidFill>
              </a:rPr>
              <a:t>каб</a:t>
            </a:r>
            <a:r>
              <a:rPr lang="ru-RU" sz="2400" dirty="0" smtClean="0">
                <a:solidFill>
                  <a:srgbClr val="002060"/>
                </a:solidFill>
              </a:rPr>
              <a:t>. 232</a:t>
            </a:r>
            <a:r>
              <a:rPr lang="ru-RU" sz="2400" dirty="0" smtClean="0"/>
              <a:t/>
            </a:r>
            <a:br>
              <a:rPr lang="ru-RU" sz="2400" dirty="0" smtClean="0"/>
            </a:br>
            <a:r>
              <a:rPr lang="ru-RU" sz="2400" dirty="0" smtClean="0"/>
              <a:t>тел.: </a:t>
            </a:r>
            <a:r>
              <a:rPr lang="ru-RU" sz="2400" dirty="0" smtClean="0">
                <a:solidFill>
                  <a:srgbClr val="002060"/>
                </a:solidFill>
              </a:rPr>
              <a:t>(342) 217-67-94, 217-76-70, 237-53-60</a:t>
            </a:r>
            <a:r>
              <a:rPr lang="ru-RU" sz="2400" dirty="0" smtClean="0"/>
              <a:t/>
            </a:r>
            <a:br>
              <a:rPr lang="ru-RU" sz="2400" dirty="0" smtClean="0"/>
            </a:br>
            <a:r>
              <a:rPr lang="ru-RU" sz="2400" dirty="0" smtClean="0"/>
              <a:t>Факс: </a:t>
            </a:r>
            <a:r>
              <a:rPr lang="ru-RU" sz="2400" dirty="0" smtClean="0">
                <a:solidFill>
                  <a:srgbClr val="002060"/>
                </a:solidFill>
              </a:rPr>
              <a:t>(342) 235-14-57</a:t>
            </a:r>
            <a:r>
              <a:rPr lang="en-US" sz="2400" dirty="0" smtClean="0"/>
              <a:t/>
            </a:r>
            <a:br>
              <a:rPr lang="en-US" sz="2400" dirty="0" smtClean="0"/>
            </a:br>
            <a:r>
              <a:rPr lang="en-US" sz="2400" dirty="0" smtClean="0"/>
              <a:t>E-mail</a:t>
            </a:r>
            <a:r>
              <a:rPr lang="ru-RU" sz="2400" dirty="0" smtClean="0"/>
              <a:t>:</a:t>
            </a:r>
            <a:r>
              <a:rPr lang="en-US" sz="2400" dirty="0" smtClean="0"/>
              <a:t> </a:t>
            </a:r>
            <a:r>
              <a:rPr lang="en-US" sz="2400" dirty="0" smtClean="0">
                <a:hlinkClick r:id="rId2"/>
              </a:rPr>
              <a:t>ombudsman@uppc.permkrai.ru</a:t>
            </a:r>
            <a:r>
              <a:rPr lang="ru-RU" sz="2400" dirty="0" smtClean="0"/>
              <a:t/>
            </a:r>
            <a:br>
              <a:rPr lang="ru-RU" sz="2400" dirty="0" smtClean="0"/>
            </a:br>
            <a:r>
              <a:rPr lang="ru-RU" sz="2400" dirty="0" smtClean="0"/>
              <a:t/>
            </a:r>
            <a:br>
              <a:rPr lang="ru-RU" sz="2400" dirty="0" smtClean="0"/>
            </a:br>
            <a:r>
              <a:rPr lang="en-US" sz="2400" dirty="0" smtClean="0">
                <a:hlinkClick r:id="rId3"/>
              </a:rPr>
              <a:t> WWW.OMBUDSMAN.PERM.RU</a:t>
            </a:r>
            <a:r>
              <a:rPr lang="ru-RU" sz="2400" dirty="0" smtClean="0"/>
              <a:t/>
            </a:r>
            <a:br>
              <a:rPr lang="ru-RU" sz="2400" dirty="0" smtClean="0"/>
            </a:br>
            <a:r>
              <a:rPr lang="en-US" sz="2400" dirty="0" smtClean="0"/>
              <a:t/>
            </a:r>
            <a:br>
              <a:rPr lang="en-US" sz="2400" dirty="0" smtClean="0"/>
            </a:br>
            <a:endParaRPr lang="ru-RU" sz="2400" dirty="0" smtClean="0"/>
          </a:p>
        </p:txBody>
      </p:sp>
      <p:sp>
        <p:nvSpPr>
          <p:cNvPr id="13315" name="Текст 4"/>
          <p:cNvSpPr>
            <a:spLocks noGrp="1"/>
          </p:cNvSpPr>
          <p:nvPr>
            <p:ph type="body" idx="1"/>
          </p:nvPr>
        </p:nvSpPr>
        <p:spPr>
          <a:xfrm>
            <a:off x="714375" y="642938"/>
            <a:ext cx="7772400" cy="1500187"/>
          </a:xfrm>
        </p:spPr>
        <p:txBody>
          <a:bodyPr/>
          <a:lstStyle/>
          <a:p>
            <a:pPr algn="ctr"/>
            <a:r>
              <a:rPr lang="ru-RU" sz="4000" smtClean="0">
                <a:solidFill>
                  <a:srgbClr val="002060"/>
                </a:solidFill>
              </a:rPr>
              <a:t>СПАСИБО ЗА ВНИМАНИЕ, КОЛЛЕГИ! </a:t>
            </a:r>
          </a:p>
          <a:p>
            <a:pPr algn="ctr"/>
            <a:endParaRPr lang="ru-RU" sz="3200" smtClean="0">
              <a:solidFill>
                <a:srgbClr val="00206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482</Words>
  <Application>Microsoft Office PowerPoint</Application>
  <PresentationFormat>Экран (4:3)</PresentationFormat>
  <Paragraphs>29</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Павел Владимирович Миков,  Уполномоченный по правам ребенка  в Пермском крае </vt:lpstr>
      <vt:lpstr>Конвенция ООН о правах ребенка (статья 19)</vt:lpstr>
      <vt:lpstr>Права ребенка</vt:lpstr>
      <vt:lpstr> Федеральный закон № 120-ФЗ от 24 июня 1999 года  «Об основах системы профилактики безнадзорности и правонарушений несовершеннолетних»</vt:lpstr>
      <vt:lpstr>Насилие и жестокое обращение в отношении детей со стороны должностных лиц </vt:lpstr>
      <vt:lpstr>Деятельность Уполномоченного  по правам ребенка</vt:lpstr>
      <vt:lpstr>Стратегия</vt:lpstr>
      <vt:lpstr>Уполномоченный по правам ребенка  в Пермском крае  Павел Владимирович Миков Почтовый адрес: 614006, город Пермь, ул. Ленина, 51, каб. 232 тел.: (342) 217-67-94, 217-76-70, 237-53-60 Факс: (342) 235-14-57 E-mail: ombudsman@uppc.permkrai.ru   WWW.OMBUDSMAN.PERM.RU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Павел Владимирович Миков,  Уполномоченный по правам ребенка  в Пермском крае </dc:title>
  <dc:creator>pvmikov</dc:creator>
  <cp:lastModifiedBy>1</cp:lastModifiedBy>
  <cp:revision>6</cp:revision>
  <dcterms:created xsi:type="dcterms:W3CDTF">2011-12-15T00:16:08Z</dcterms:created>
  <dcterms:modified xsi:type="dcterms:W3CDTF">2011-12-15T05:50:48Z</dcterms:modified>
</cp:coreProperties>
</file>