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8"/>
  </p:notesMasterIdLst>
  <p:sldIdLst>
    <p:sldId id="380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0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559D-169F-487C-A63E-31602CE2377E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7936E-9F82-43AA-87D5-65EEEDF4EE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79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2D51BC-7A49-4D99-A65A-54106405809B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96A7337E-80B0-486A-BB76-D5E9ED1F17FE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8FE6BA5-F4AA-457C-8411-41719B736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D85-7FE6-4B21-B84B-1B85E196FB13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80CF-1CEE-49E7-B5B0-1BE028D80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DEF7-65AD-4D94-BB44-E2EA94C4F593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34FCE-46A7-495D-B843-41FFCAAA1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347C-9F65-46A5-B815-7F17BBEF7B96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D3C8A-2079-47C7-B1D9-04EC83705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3477-2569-40F2-BD8C-35E3C2DEF519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D83C5-165E-4CE3-AA29-D935DC829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6266-C6D0-439E-BE9C-0FE5A6D9F6F1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43D4-096C-40A9-B4E8-9A5610241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1113B-000D-4870-A701-F19E13CE415C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42644-6D2D-465F-AC62-97703016D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63C3-F1EF-4890-9BE4-0B8D9277BFA8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B579-B861-4A90-B8C6-D9EE6E249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01A55-6FAD-4D35-B823-1B4188B7B35E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3E65-2622-44BF-9850-EE08AF68E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0C57-5EE8-4326-B97F-EDB29354EB38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C3AC-2D0A-48BC-A018-8A3220FF5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D49DF-2D0A-4C6D-853D-2DAC97A4F5B7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5712-ED93-49B3-8933-F5D249365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C7C2112-E295-4EFB-96B8-484B75823045}" type="datetimeFigureOut">
              <a:rPr lang="ru-RU"/>
              <a:pPr>
                <a:defRPr/>
              </a:pPr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6664E90-AAA2-459F-AF97-CF1FA9DFA9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22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budsman.perm.ru/" TargetMode="External"/><Relationship Id="rId2" Type="http://schemas.openxmlformats.org/officeDocument/2006/relationships/hyperlink" Target="mailto:ombudsman@permregion.ru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newzz.in.ua/uploads/posts/2010-10/1286186313_546px-council_of_europe_logo.svg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1" y="188640"/>
            <a:ext cx="3600608" cy="198552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sz="3600" b="1" dirty="0" smtClean="0"/>
              <a:t>Роль и место социально ориентированных некоммерческих организаций (СО НКО) в реализации </a:t>
            </a:r>
            <a:br>
              <a:rPr lang="ru-RU" sz="3600" b="1" dirty="0" smtClean="0"/>
            </a:br>
            <a:r>
              <a:rPr lang="ru-RU" sz="3600" b="1" dirty="0" smtClean="0"/>
              <a:t>Национальной стратегии действий </a:t>
            </a:r>
            <a:br>
              <a:rPr lang="ru-RU" sz="3600" b="1" dirty="0" smtClean="0"/>
            </a:br>
            <a:r>
              <a:rPr lang="ru-RU" sz="3600" b="1" dirty="0" smtClean="0"/>
              <a:t>в интересах детей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Российско-Американский форум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Краевая конференция «Актуальные вопросы преподавания курса «Основы религиозных культур и светской этики». Проблемы и пути их решения в образовательных организациях Пермского края»</a:t>
            </a:r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4437112"/>
            <a:ext cx="4628438" cy="93610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Миков Павел Владимирович,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Уполномоченный по правам ребенка в Пермском крае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-32259" y="764703"/>
            <a:ext cx="4608512" cy="34163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Международно-правовые стандарты права ребенка на свободу мысли, совести и религии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256" y="5616028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26 марта 2014 года</a:t>
            </a:r>
          </a:p>
          <a:p>
            <a:pPr algn="ctr"/>
            <a:r>
              <a:rPr lang="ru-RU" dirty="0"/>
              <a:t>город Добрянка, Пермский край</a:t>
            </a:r>
          </a:p>
        </p:txBody>
      </p:sp>
      <p:pic>
        <p:nvPicPr>
          <p:cNvPr id="6" name="Рисунок 5" descr="http://ombudsman.perm.ru/_res/news/img2674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339911"/>
            <a:ext cx="3240360" cy="368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653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687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Равенство (</a:t>
            </a:r>
            <a:r>
              <a:rPr lang="ru-RU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недискриминация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900" b="1" dirty="0" smtClean="0"/>
              <a:t>Ребенок не должен подвергаться дискриминации </a:t>
            </a:r>
            <a:r>
              <a:rPr lang="ru-RU" sz="1900" dirty="0" smtClean="0"/>
              <a:t>вследствие реализации его права, а также прав его родителей:</a:t>
            </a:r>
          </a:p>
          <a:p>
            <a:r>
              <a:rPr lang="ru-RU" sz="1900" dirty="0" smtClean="0"/>
              <a:t>Принадлежать/не принадлежать к какой либо религии;</a:t>
            </a:r>
          </a:p>
          <a:p>
            <a:r>
              <a:rPr lang="ru-RU" sz="1900" dirty="0" smtClean="0"/>
              <a:t>Исповедовать свою религию;</a:t>
            </a:r>
          </a:p>
          <a:p>
            <a:r>
              <a:rPr lang="ru-RU" sz="1900" dirty="0" smtClean="0"/>
              <a:t>Принадлежности к религиозному меньшинству.</a:t>
            </a:r>
          </a:p>
          <a:p>
            <a:pPr>
              <a:buNone/>
            </a:pPr>
            <a:r>
              <a:rPr lang="ru-RU" sz="1900" b="1" dirty="0" smtClean="0"/>
              <a:t>Государства участники обеспечивают равное участие в религиозной жизни</a:t>
            </a:r>
            <a:r>
              <a:rPr lang="ru-RU" sz="1900" dirty="0" smtClean="0"/>
              <a:t>:</a:t>
            </a:r>
          </a:p>
          <a:p>
            <a:r>
              <a:rPr lang="ru-RU" sz="1900" dirty="0" smtClean="0"/>
              <a:t>Детей с инвалидностью;</a:t>
            </a:r>
          </a:p>
          <a:p>
            <a:r>
              <a:rPr lang="ru-RU" sz="1900" dirty="0" smtClean="0"/>
              <a:t>Детей, находящихся в конфликте с законом, лишенных свободы;</a:t>
            </a:r>
          </a:p>
          <a:p>
            <a:r>
              <a:rPr lang="ru-RU" sz="1900" dirty="0" smtClean="0"/>
              <a:t>Детей, находящихся на воспитании в системе альтернативного попечения (в семьях усыновителей, опекунов (попечителей), приемных семьях, организациях для детей-сирот, детей, оставшихся без попечения родителей).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395990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Приоритет родителей </a:t>
            </a:r>
            <a:b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(законных представителей) </a:t>
            </a:r>
            <a:b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5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 духовно-нравственном воспитании детей</a:t>
            </a:r>
            <a:endParaRPr lang="ru-RU" sz="25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824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Родители (законные представители) свободны в обеспечении религиозного и нравственного воспитания своих детей в соответствии со своими собственными убеждениями;</a:t>
            </a:r>
          </a:p>
          <a:p>
            <a:r>
              <a:rPr lang="ru-RU" dirty="0" smtClean="0"/>
              <a:t>Родители руководят в осуществлении права ребенка в соответствии с его развивающимися способностями, исключая физическое или психическое насилие, обеспечивая свободу выражать свои взгляды, мнение в соответствии с его возрастом и зрелостью;</a:t>
            </a:r>
          </a:p>
          <a:p>
            <a:r>
              <a:rPr lang="ru-RU" dirty="0" smtClean="0"/>
              <a:t>Равенство прав родителей, признание их общей и одинаковой ответственности за воспитание и развитие ребенка.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1361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Участие ребенка </a:t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 определении вопросов свободы мысли, совести и религии 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Дети имеют право следовать религии своих родителей, но не обязательно должны автоматически следовать религии своих родителей до достижения 18 лет;</a:t>
            </a:r>
          </a:p>
          <a:p>
            <a:r>
              <a:rPr lang="ru-RU" dirty="0" smtClean="0"/>
              <a:t>Дети свободны в определении вопросов совести (например, вопросы питания (вегетарианство), отношение к войне и воинской службе, окружающей среде и др.);</a:t>
            </a:r>
          </a:p>
          <a:p>
            <a:r>
              <a:rPr lang="ru-RU" dirty="0" smtClean="0"/>
              <a:t>При решении любых спорных вопросов относительно реализации свободы мысли, совести и религии, административные и судебные органы при вынесении решений должны учитывать взгляды ребенка в соответствии со степенью его зрелости (например, суды имеют право отменять решение родителей, отказавшихся от определенных видов медицинской помощи своим детям на основании своих религиозных убеждений либо религиозных убеждений самого ребенка)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0526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687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Ограничение свободы исповедания религии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/>
          </a:bodyPr>
          <a:lstStyle/>
          <a:p>
            <a:r>
              <a:rPr lang="ru-RU" dirty="0" smtClean="0"/>
              <a:t>Не допускается установления каких-либо ограничений свободы мысли и совести или свободы иметь или принимать религию или убеждения по своему выбору;</a:t>
            </a:r>
          </a:p>
          <a:p>
            <a:pPr>
              <a:buNone/>
            </a:pPr>
            <a:r>
              <a:rPr lang="ru-RU" b="1" dirty="0" smtClean="0"/>
              <a:t>Свобода исповедания религии или веры подлежит ограничениям:</a:t>
            </a:r>
          </a:p>
          <a:p>
            <a:r>
              <a:rPr lang="ru-RU" dirty="0" smtClean="0"/>
              <a:t>На основе </a:t>
            </a:r>
            <a:r>
              <a:rPr lang="ru-RU" dirty="0" smtClean="0"/>
              <a:t>закона.</a:t>
            </a:r>
            <a:endParaRPr lang="ru-RU" dirty="0" smtClean="0"/>
          </a:p>
          <a:p>
            <a:r>
              <a:rPr lang="ru-RU" dirty="0" smtClean="0"/>
              <a:t>С целью охраны государственной безопасности, общественного порядка, нравственности и здоровья населения, защиты основных прав и свобод других </a:t>
            </a:r>
            <a:r>
              <a:rPr lang="ru-RU" dirty="0" smtClean="0"/>
              <a:t>лиц.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2605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Государственное образование и свобода религии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80920" cy="5013176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…допускается преподавание в государственных школах курса общей истории религий и этики, если такое преподавание ведется беспристрастно и объективно. …должны быть предусмотрены исключения и альтернативные варианты, учитывающие, пожелания родителей или опекунов (Комитет по правам человека, Замечание общего порядка №22, 1993 год).</a:t>
            </a:r>
          </a:p>
          <a:p>
            <a:pPr>
              <a:buNone/>
            </a:pPr>
            <a:r>
              <a:rPr lang="ru-RU" sz="3300" b="1" dirty="0" smtClean="0"/>
              <a:t>Проблема дискриминации </a:t>
            </a:r>
            <a:r>
              <a:rPr lang="ru-RU" sz="3300" b="1" dirty="0" smtClean="0"/>
              <a:t>детей в связи:</a:t>
            </a:r>
          </a:p>
          <a:p>
            <a:r>
              <a:rPr lang="ru-RU" sz="3300" dirty="0" smtClean="0"/>
              <a:t> с обязательностью изучения религиозных курсов (История Армянской апостольской церкви (Армения), занятия по вопросам католицизма (Коста-Рика); </a:t>
            </a:r>
          </a:p>
          <a:p>
            <a:r>
              <a:rPr lang="ru-RU" sz="3300" dirty="0" smtClean="0"/>
              <a:t>мнимостью свободы выбора учебных курсов этики или религии (Польша, Италия; Норвегия – в 1997 году был введен единый обязательный курс «Христианство и религиозное и этическое воспитание», заменивший ранее существовавшие два предмета «Христианство» и «Жизненная позиция»).</a:t>
            </a:r>
          </a:p>
          <a:p>
            <a:pPr>
              <a:spcBef>
                <a:spcPts val="0"/>
              </a:spcBef>
            </a:pPr>
            <a:r>
              <a:rPr lang="ru-RU" sz="3300" b="1" dirty="0" smtClean="0"/>
              <a:t>Нарушение права на личную жизнь: </a:t>
            </a:r>
            <a:r>
              <a:rPr lang="ru-RU" sz="3300" dirty="0" smtClean="0"/>
              <a:t> требование указывать  причины отказа от изучения того или иного курса (Норвегия)  либо указание в документах об образовании на </a:t>
            </a:r>
            <a:r>
              <a:rPr lang="ru-RU" sz="3300" dirty="0" err="1" smtClean="0"/>
              <a:t>неисповедание</a:t>
            </a:r>
            <a:r>
              <a:rPr lang="ru-RU" sz="3300" dirty="0" smtClean="0"/>
              <a:t> религии (Греция);                   </a:t>
            </a:r>
            <a:r>
              <a:rPr lang="ru-RU" sz="2200" b="1" dirty="0" smtClean="0"/>
              <a:t>Источник: Замечания Комитета ООН по правам  ребенка </a:t>
            </a:r>
          </a:p>
          <a:p>
            <a:pPr algn="r">
              <a:spcBef>
                <a:spcPts val="0"/>
              </a:spcBef>
              <a:buNone/>
            </a:pPr>
            <a:r>
              <a:rPr lang="ru-RU" sz="2200" b="1" dirty="0" smtClean="0"/>
              <a:t>к периодическим докладам государств-участников</a:t>
            </a:r>
            <a:r>
              <a:rPr lang="ru-RU" sz="25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881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Носить ли в школе религиозные символы и/или одежду?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752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Комитет ООН по правам ребенка «выражает обеспокоенность» (Тунис, Германия, Франция) и рекомендует:</a:t>
            </a:r>
          </a:p>
          <a:p>
            <a:r>
              <a:rPr lang="ru-RU" dirty="0" smtClean="0"/>
              <a:t>о</a:t>
            </a:r>
            <a:r>
              <a:rPr lang="ru-RU" dirty="0" smtClean="0"/>
              <a:t>существлять </a:t>
            </a:r>
            <a:r>
              <a:rPr lang="ru-RU" dirty="0" smtClean="0"/>
              <a:t>просветительские и иные меры, направленные на воспитание у детей, родителей и других лиц культуры понимания и терпимости, особенно в области свободы религии, совести и мысли; </a:t>
            </a:r>
            <a:endParaRPr lang="ru-RU" dirty="0" smtClean="0"/>
          </a:p>
          <a:p>
            <a:r>
              <a:rPr lang="ru-RU" dirty="0" smtClean="0"/>
              <a:t>осуществлять </a:t>
            </a:r>
            <a:r>
              <a:rPr lang="ru-RU" dirty="0" smtClean="0"/>
              <a:t>периодическую оценку последствий принятых законов (например, осуществлять мониторинг получения образования девочками переставшими посещать государственные школы в связи с запретом носить традиционную религиозную одежду); </a:t>
            </a:r>
            <a:endParaRPr lang="ru-RU" dirty="0" smtClean="0"/>
          </a:p>
          <a:p>
            <a:r>
              <a:rPr lang="ru-RU" dirty="0" smtClean="0"/>
              <a:t>правила </a:t>
            </a:r>
            <a:r>
              <a:rPr lang="ru-RU" dirty="0" smtClean="0"/>
              <a:t>об одежде для школьников разрабатывать внутри самих школ при участии </a:t>
            </a:r>
            <a:r>
              <a:rPr lang="ru-RU" dirty="0" smtClean="0"/>
              <a:t>детей.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30163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571750"/>
            <a:ext cx="7851775" cy="42862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B050"/>
                </a:solidFill>
              </a:rPr>
              <a:t>Уполномоченный по правам ребенка 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в Пермском крае </a:t>
            </a:r>
            <a:br>
              <a:rPr lang="ru-RU" sz="2400" dirty="0" smtClean="0">
                <a:solidFill>
                  <a:srgbClr val="00B050"/>
                </a:solidFill>
              </a:rPr>
            </a:br>
            <a:r>
              <a:rPr lang="ru-RU" sz="2400" dirty="0" smtClean="0">
                <a:solidFill>
                  <a:srgbClr val="00B050"/>
                </a:solidFill>
              </a:rPr>
              <a:t>Павел Владимирович Миков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Почтовый адрес: </a:t>
            </a:r>
            <a:r>
              <a:rPr lang="ru-RU" sz="2400" dirty="0" smtClean="0">
                <a:solidFill>
                  <a:srgbClr val="002060"/>
                </a:solidFill>
              </a:rPr>
              <a:t>614006, город Пермь,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ул. Ленина, 51, </a:t>
            </a:r>
            <a:r>
              <a:rPr lang="ru-RU" sz="2400" dirty="0" err="1" smtClean="0">
                <a:solidFill>
                  <a:srgbClr val="002060"/>
                </a:solidFill>
              </a:rPr>
              <a:t>каб</a:t>
            </a:r>
            <a:r>
              <a:rPr lang="ru-RU" sz="2400" dirty="0" smtClean="0">
                <a:solidFill>
                  <a:srgbClr val="002060"/>
                </a:solidFill>
              </a:rPr>
              <a:t>. 232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тел.: </a:t>
            </a:r>
            <a:r>
              <a:rPr lang="ru-RU" sz="2400" dirty="0" smtClean="0">
                <a:solidFill>
                  <a:srgbClr val="002060"/>
                </a:solidFill>
              </a:rPr>
              <a:t>(342) 217-67-94, 217-76-70, 235-15-19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Факс: </a:t>
            </a:r>
            <a:r>
              <a:rPr lang="ru-RU" sz="2400" dirty="0" smtClean="0">
                <a:solidFill>
                  <a:srgbClr val="002060"/>
                </a:solidFill>
              </a:rPr>
              <a:t>(342) 235-14-57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ombudsman@uppc.permkrai.ru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>
                <a:hlinkClick r:id="rId3"/>
              </a:rPr>
              <a:t> WWW.OMBUDSMAN.PERM.RU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 smtClean="0"/>
          </a:p>
        </p:txBody>
      </p:sp>
      <p:sp>
        <p:nvSpPr>
          <p:cNvPr id="13315" name="Текст 4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2133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СПАСИБО ЗА ВНИМАНИЕ, КОЛЛЕГИ!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ОТКРЫТ ДЛЯ СОТРУДНИЧЕСТВА С ВАМИ В ИНТЕРЕСАХ ДЕТЕЙ!</a:t>
            </a:r>
          </a:p>
          <a:p>
            <a:pPr algn="ctr"/>
            <a:endParaRPr lang="ru-RU" sz="3200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http://ombudsman.perm.ru/_res/news/img2674_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97676" y="3429000"/>
            <a:ext cx="1939936" cy="220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352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687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Конституция 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Российской Федерации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46043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000" dirty="0"/>
              <a:t>Человек, его права и свободы являются высшей ценностью. Признание, соблюдение и защита прав и свобод человека и гражданина - обязанность </a:t>
            </a:r>
            <a:r>
              <a:rPr lang="ru-RU" sz="4000" dirty="0" smtClean="0"/>
              <a:t>государства </a:t>
            </a:r>
          </a:p>
          <a:p>
            <a:pPr marL="69850" indent="0" algn="r">
              <a:buNone/>
            </a:pPr>
            <a:r>
              <a:rPr lang="ru-RU" sz="1800" b="1" dirty="0" smtClean="0"/>
              <a:t>Статья 2 Конституции Российской Федерации</a:t>
            </a:r>
            <a:endParaRPr lang="ru-RU" sz="1800" b="1" dirty="0"/>
          </a:p>
          <a:p>
            <a:pPr marL="69850" indent="0"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pic>
        <p:nvPicPr>
          <p:cNvPr id="4" name="Picture 2" descr="http://xn--g1afqjd0a.xn--p1ai/wp-content/uploads/2011/04/%D0%B3%D0%B5%D1%80%D0%B1-%D0%A0%D0%BE%D1%81%D1%81%D0%B8%D0%B8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6"/>
            <a:ext cx="981494" cy="1024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2666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687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Соотношение норм международных договоров и Конституции </a:t>
            </a:r>
            <a:b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Российской Федерации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131667"/>
          </a:xfrm>
        </p:spPr>
        <p:txBody>
          <a:bodyPr/>
          <a:lstStyle/>
          <a:p>
            <a:pPr algn="just"/>
            <a:r>
              <a:rPr lang="ru-RU" sz="1800" dirty="0" smtClean="0"/>
              <a:t>Общепризнанные </a:t>
            </a:r>
            <a:r>
              <a:rPr lang="ru-RU" sz="1800" dirty="0"/>
              <a:t>принципы и нормы международного права и международные договоры Российской Федерации являются составной частью ее правовой системы. Если международным договором Российской Федерации установлены иные правила, чем предусмотренные законом, то применяются правила международного </a:t>
            </a:r>
            <a:r>
              <a:rPr lang="ru-RU" sz="1800" dirty="0" smtClean="0"/>
              <a:t>договора.</a:t>
            </a:r>
            <a:endParaRPr lang="ru-RU" sz="1800" dirty="0" smtClean="0"/>
          </a:p>
          <a:p>
            <a:pPr marL="69850" indent="0" algn="r">
              <a:buNone/>
            </a:pPr>
            <a:r>
              <a:rPr lang="ru-RU" sz="1600" b="1" dirty="0" smtClean="0"/>
              <a:t>Часть </a:t>
            </a:r>
            <a:r>
              <a:rPr lang="ru-RU" sz="1600" b="1" dirty="0"/>
              <a:t>4 статьи 15 </a:t>
            </a:r>
            <a:r>
              <a:rPr lang="ru-RU" sz="1600" b="1" dirty="0" smtClean="0"/>
              <a:t>Конституции Российской Федерации</a:t>
            </a:r>
          </a:p>
          <a:p>
            <a:pPr marL="69850" indent="0" algn="r">
              <a:buNone/>
            </a:pPr>
            <a:endParaRPr lang="ru-RU" sz="800" b="1" dirty="0" smtClean="0"/>
          </a:p>
          <a:p>
            <a:pPr algn="just"/>
            <a:r>
              <a:rPr lang="ru-RU" sz="1800" dirty="0" smtClean="0"/>
              <a:t>1.В </a:t>
            </a:r>
            <a:r>
              <a:rPr lang="ru-RU" sz="1800" dirty="0"/>
              <a:t>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</a:p>
          <a:p>
            <a:pPr marL="69850" indent="0" algn="just">
              <a:buNone/>
            </a:pPr>
            <a:r>
              <a:rPr lang="ru-RU" sz="1800" dirty="0"/>
              <a:t>2. Основные права и свободы человека неотчуждаемы и принадлежат каждому от рождения.</a:t>
            </a:r>
          </a:p>
          <a:p>
            <a:pPr marL="69850" indent="0" algn="just">
              <a:buNone/>
            </a:pPr>
            <a:r>
              <a:rPr lang="ru-RU" sz="1800" dirty="0"/>
              <a:t>3. Осуществление прав и свобод человека и гражданина не должно нарушать права и свободы других </a:t>
            </a:r>
            <a:r>
              <a:rPr lang="ru-RU" sz="1800" dirty="0" smtClean="0"/>
              <a:t>лиц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 marL="69850" indent="0" algn="r">
              <a:buNone/>
            </a:pPr>
            <a:r>
              <a:rPr lang="ru-RU" sz="1600" b="1" dirty="0" smtClean="0"/>
              <a:t>статья </a:t>
            </a:r>
            <a:r>
              <a:rPr lang="ru-RU" sz="1600" b="1" dirty="0"/>
              <a:t>17 Конституции Российской Федерации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Picture 2" descr="http://xn--g1afqjd0a.xn--p1ai/wp-content/uploads/2011/04/%D0%B3%D0%B5%D1%80%D0%B1-%D0%A0%D0%BE%D1%81%D1%81%D0%B8%D0%B8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6"/>
            <a:ext cx="981494" cy="10244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0594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024687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Международные договоры по правам человека (правам ребенка)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8280920" cy="3816424"/>
          </a:xfrm>
        </p:spPr>
        <p:txBody>
          <a:bodyPr/>
          <a:lstStyle/>
          <a:p>
            <a:r>
              <a:rPr lang="ru-RU" sz="2800" dirty="0" smtClean="0"/>
              <a:t>Всеобщая декларация прав </a:t>
            </a:r>
            <a:r>
              <a:rPr lang="ru-RU" sz="2800" dirty="0"/>
              <a:t>человека </a:t>
            </a:r>
            <a:r>
              <a:rPr lang="ru-RU" sz="2000" dirty="0"/>
              <a:t>(принята Генеральной Ассамблеей ООН </a:t>
            </a:r>
            <a:r>
              <a:rPr lang="ru-RU" sz="2000" dirty="0" smtClean="0"/>
              <a:t>10.12.1948);</a:t>
            </a:r>
          </a:p>
          <a:p>
            <a:r>
              <a:rPr lang="ru-RU" sz="2800" dirty="0"/>
              <a:t>Международный Пакт </a:t>
            </a:r>
            <a:r>
              <a:rPr lang="ru-RU" sz="2800" dirty="0" smtClean="0"/>
              <a:t>о </a:t>
            </a:r>
            <a:r>
              <a:rPr lang="ru-RU" sz="2800" dirty="0"/>
              <a:t>гражданских и политических </a:t>
            </a:r>
            <a:r>
              <a:rPr lang="ru-RU" sz="2800" dirty="0" smtClean="0"/>
              <a:t>правах;</a:t>
            </a:r>
            <a:endParaRPr lang="ru-RU" sz="2800" dirty="0" smtClean="0"/>
          </a:p>
          <a:p>
            <a:pPr>
              <a:spcBef>
                <a:spcPts val="0"/>
              </a:spcBef>
            </a:pPr>
            <a:r>
              <a:rPr lang="ru-RU" sz="2800" dirty="0" smtClean="0"/>
              <a:t>Конвенция </a:t>
            </a:r>
            <a:r>
              <a:rPr lang="ru-RU" sz="2800" dirty="0"/>
              <a:t>о правах </a:t>
            </a:r>
            <a:r>
              <a:rPr lang="ru-RU" sz="2800" dirty="0" smtClean="0"/>
              <a:t>ребенка</a:t>
            </a:r>
            <a:endParaRPr lang="ru-RU" sz="2800" dirty="0" smtClean="0"/>
          </a:p>
          <a:p>
            <a:pPr marL="69850" indent="0">
              <a:spcBef>
                <a:spcPts val="0"/>
              </a:spcBef>
              <a:buNone/>
            </a:pPr>
            <a:r>
              <a:rPr lang="ru-RU" sz="2000" dirty="0" smtClean="0"/>
              <a:t>    (</a:t>
            </a:r>
            <a:r>
              <a:rPr lang="ru-RU" sz="2000" dirty="0"/>
              <a:t>одобрена Генеральной Ассамблеей ООН 20.11.1989</a:t>
            </a:r>
            <a:r>
              <a:rPr lang="ru-RU" sz="2000" dirty="0" smtClean="0"/>
              <a:t>)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Конвенция </a:t>
            </a:r>
            <a:r>
              <a:rPr lang="ru-RU" sz="2800" dirty="0"/>
              <a:t>о защите прав человека и основных </a:t>
            </a:r>
            <a:r>
              <a:rPr lang="ru-RU" sz="2800" dirty="0" smtClean="0"/>
              <a:t>свобод</a:t>
            </a:r>
            <a:endParaRPr lang="ru-RU" sz="2800" dirty="0" smtClean="0"/>
          </a:p>
          <a:p>
            <a:pPr marL="69850" indent="0">
              <a:buNone/>
            </a:pPr>
            <a:r>
              <a:rPr lang="ru-RU" sz="2000" dirty="0" smtClean="0"/>
              <a:t>   (Заключена </a:t>
            </a:r>
            <a:r>
              <a:rPr lang="ru-RU" sz="2000" dirty="0"/>
              <a:t>в г. Риме 04.11.1950</a:t>
            </a:r>
            <a:r>
              <a:rPr lang="ru-RU" sz="2000" dirty="0" smtClean="0"/>
              <a:t>);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7122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431801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Всеобщая декларация </a:t>
            </a: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 </a:t>
            </a: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человека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принята Генеральной Ассамблеей ООН 10.12.1948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24100"/>
            <a:ext cx="8208912" cy="3508375"/>
          </a:xfrm>
        </p:spPr>
        <p:txBody>
          <a:bodyPr/>
          <a:lstStyle/>
          <a:p>
            <a:pPr marL="69850" indent="0" algn="just">
              <a:buNone/>
            </a:pPr>
            <a:r>
              <a:rPr lang="ru-RU" sz="2800" dirty="0" smtClean="0"/>
              <a:t>Каждый человек имеет право на свободу мысли, совести и религии; это право включает свободу менять свою религию или убеждения и свободу исповедовать свою религию или убеждения как единолично, так и сообща с другими, публичным или частным порядком в учении, богослужении и выполнении религиозных и ритуальных обрядов.</a:t>
            </a:r>
          </a:p>
          <a:p>
            <a:pPr marL="69850" indent="0" algn="r">
              <a:buNone/>
            </a:pPr>
            <a:r>
              <a:rPr lang="ru-RU" sz="1600" b="1" dirty="0" smtClean="0"/>
              <a:t>Статья </a:t>
            </a:r>
            <a:r>
              <a:rPr lang="ru-RU" sz="1600" b="1" dirty="0" smtClean="0"/>
              <a:t>18</a:t>
            </a:r>
            <a:r>
              <a:rPr lang="ru-RU" sz="1600" b="1" dirty="0" smtClean="0"/>
              <a:t> </a:t>
            </a:r>
            <a:r>
              <a:rPr lang="ru-RU" sz="1600" b="1" dirty="0" smtClean="0"/>
              <a:t>Всеобщей Декларации прав человека</a:t>
            </a:r>
            <a:endParaRPr lang="ru-RU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072"/>
            <a:ext cx="17494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6862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54923"/>
            <a:ext cx="8208912" cy="1169578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Международный Пакт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гражданских и политических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правах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(16.12.1966 года) 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608512"/>
          </a:xfrm>
        </p:spPr>
        <p:txBody>
          <a:bodyPr/>
          <a:lstStyle/>
          <a:p>
            <a:r>
              <a:rPr lang="ru-RU" sz="1600" dirty="0" smtClean="0"/>
              <a:t>1. Каждый человек имеет право на свободу мысли, совести и религии. Это право включает свободу иметь или принимать религию или убеждения по своему выбору и свободу исповедовать свою религию и убеждения как единолично, так и сообща с другими, публичным или частным порядком, в отправлении культа, выполнении религиозных и ритуальных обрядов и учения.</a:t>
            </a:r>
          </a:p>
          <a:p>
            <a:r>
              <a:rPr lang="ru-RU" sz="1600" dirty="0" smtClean="0"/>
              <a:t>2. Никто не должен подвергаться принуждению, умаляющему его свободу иметь или принимать религию или убеждения по своему выбору.</a:t>
            </a:r>
          </a:p>
          <a:p>
            <a:r>
              <a:rPr lang="ru-RU" sz="1600" dirty="0" smtClean="0"/>
              <a:t>3. Свобода исповедовать религию или убеждения подлежит лишь ограничениям, установленным законом и необходимым для охраны общественной безопасности, порядка, здоровья и морали, равно как и основных прав и свобод других лиц.</a:t>
            </a:r>
          </a:p>
          <a:p>
            <a:r>
              <a:rPr lang="ru-RU" sz="1600" dirty="0" smtClean="0"/>
              <a:t>4. Участвующие в Пакте государства обязуются уважать свободу родителей и в соответствующих случаях законных опекунов, обеспечивать религиозное и нравственное воспитание своих детей в соответствии со своими собственными убеждениями.</a:t>
            </a:r>
            <a:endParaRPr lang="ru-RU" sz="1600" dirty="0" smtClean="0"/>
          </a:p>
          <a:p>
            <a:pPr marL="69850" indent="0" algn="r">
              <a:buNone/>
            </a:pPr>
            <a:r>
              <a:rPr lang="ru-RU" sz="1400" b="1" dirty="0" smtClean="0"/>
              <a:t>Статья 18 Международного </a:t>
            </a:r>
            <a:r>
              <a:rPr lang="ru-RU" sz="1400" b="1" dirty="0" smtClean="0"/>
              <a:t>Пакта О </a:t>
            </a:r>
            <a:r>
              <a:rPr lang="ru-RU" sz="1400" b="1" dirty="0"/>
              <a:t>гражданских и политических </a:t>
            </a:r>
            <a:r>
              <a:rPr lang="ru-RU" sz="1400" b="1" dirty="0" smtClean="0"/>
              <a:t>правах</a:t>
            </a:r>
            <a:endParaRPr lang="ru-RU" sz="1400" b="1" dirty="0"/>
          </a:p>
          <a:p>
            <a:pPr marL="69850" indent="0">
              <a:buNone/>
            </a:pPr>
            <a:endParaRPr lang="ru-RU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072"/>
            <a:ext cx="17494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037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908720"/>
            <a:ext cx="7024687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Конвенция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 защите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 человека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 основных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свобод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(Заключена в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Риме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04.11.1950)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0111" y="1988840"/>
            <a:ext cx="8280920" cy="4084439"/>
          </a:xfrm>
        </p:spPr>
        <p:txBody>
          <a:bodyPr/>
          <a:lstStyle/>
          <a:p>
            <a:pPr marL="412750" indent="-342900">
              <a:buAutoNum type="arabicPeriod"/>
            </a:pPr>
            <a:r>
              <a:rPr lang="ru-RU" sz="2000" dirty="0" smtClean="0"/>
              <a:t>Каждый человек имеет право на свободу мысли, совести и религии;  это право включает свободу менять свою религию или убеждения и свободу исповедовать свою религию или убеждения как единолично, так и сообща с другими, публичным или частным порядком, в богослужении, учении и отправлении религиозных и ритуальных обрядов.</a:t>
            </a:r>
          </a:p>
          <a:p>
            <a:pPr marL="412750" indent="-342900">
              <a:buAutoNum type="arabicPeriod"/>
            </a:pPr>
            <a:r>
              <a:rPr lang="ru-RU" sz="2000" dirty="0" smtClean="0"/>
              <a:t>Свобода исповедовать свою религию или убеждения подлежит лишь таким ограничениям, которые установлены законом и необходимы в демократическом обществе в интересах общественного спокойствия, охраны общественного порядка, здоровья и нравственности или для защиты прав и свобод других лиц. </a:t>
            </a:r>
            <a:endParaRPr lang="ru-RU" sz="2000" dirty="0"/>
          </a:p>
          <a:p>
            <a:pPr marL="69850" indent="0" algn="r">
              <a:buNone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Европейской Конвенции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защите прав человека 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850" indent="0" algn="r">
              <a:buNone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основных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1286186313_546px-council_of_europe_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6869"/>
            <a:ext cx="15240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3434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4303"/>
            <a:ext cx="8208912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Конвенция 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 правах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ребенка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(одобрена Генеральной Ассамблеей ООН 20.11.1989)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822" y="1916832"/>
            <a:ext cx="8208912" cy="4608512"/>
          </a:xfrm>
        </p:spPr>
        <p:txBody>
          <a:bodyPr/>
          <a:lstStyle/>
          <a:p>
            <a:pPr marL="527050" indent="-457200">
              <a:buAutoNum type="arabicPeriod"/>
            </a:pPr>
            <a:r>
              <a:rPr lang="ru-RU" sz="1900" dirty="0" smtClean="0"/>
              <a:t>Государства-участники уважают право ребенка на свободу мысли, совести и религии.</a:t>
            </a:r>
          </a:p>
          <a:p>
            <a:pPr marL="527050" indent="-457200">
              <a:buAutoNum type="arabicPeriod"/>
            </a:pPr>
            <a:r>
              <a:rPr lang="ru-RU" sz="1900" dirty="0" smtClean="0"/>
              <a:t>Государства-участники уважают права и обязанности родителей и, в соответствующих случаях, законных опекунов руководить ребенком в осуществлении его права методом, согласующимся с развивающимися способностями ребенка.</a:t>
            </a:r>
          </a:p>
          <a:p>
            <a:pPr marL="527050" indent="-457200">
              <a:buAutoNum type="arabicPeriod"/>
            </a:pPr>
            <a:r>
              <a:rPr lang="ru-RU" sz="1900" dirty="0" smtClean="0"/>
              <a:t>Свобода исповедовать свою религию или веру может подвергаться только ограничениям, которые установлены законом и необходимы для охраны государственной безопасности, общественного порядка, нравственности и здоровья населения или защиты основных прав и свобод других лиц.</a:t>
            </a:r>
            <a:endParaRPr lang="ru-RU" sz="1900" dirty="0" smtClean="0"/>
          </a:p>
          <a:p>
            <a:pPr marL="69850" indent="0" algn="r">
              <a:buNone/>
            </a:pPr>
            <a:r>
              <a:rPr lang="ru-RU" sz="1600" b="1" dirty="0" smtClean="0"/>
              <a:t>Статья </a:t>
            </a:r>
            <a:r>
              <a:rPr lang="ru-RU" sz="1600" b="1" dirty="0" smtClean="0"/>
              <a:t>14 </a:t>
            </a:r>
            <a:r>
              <a:rPr lang="ru-RU" sz="1600" b="1" dirty="0" smtClean="0"/>
              <a:t>Конвенции о правах ребенка</a:t>
            </a:r>
            <a:endParaRPr lang="ru-RU" sz="1600" b="1" dirty="0"/>
          </a:p>
          <a:p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072"/>
            <a:ext cx="17494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43850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Международно-правовые стандарты права ребенка на свободу мысли, совести и религии 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80920" cy="460851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Равенство прав каждого ребенка (</a:t>
            </a:r>
            <a:r>
              <a:rPr lang="ru-RU" sz="2800" dirty="0" err="1" smtClean="0"/>
              <a:t>недискриминация</a:t>
            </a:r>
            <a:r>
              <a:rPr lang="ru-RU" sz="2800" dirty="0" smtClean="0"/>
              <a:t>);</a:t>
            </a:r>
          </a:p>
          <a:p>
            <a:r>
              <a:rPr lang="ru-RU" sz="2800" dirty="0" smtClean="0"/>
              <a:t>Приоритет родителей (законных представителей) в  духовно-нравственном воспитании детей;</a:t>
            </a:r>
          </a:p>
          <a:p>
            <a:r>
              <a:rPr lang="ru-RU" sz="2800" dirty="0" smtClean="0"/>
              <a:t>Участие ребенка в определении вопросов свободы мысли, совести и религии;</a:t>
            </a:r>
          </a:p>
          <a:p>
            <a:r>
              <a:rPr lang="ru-RU" sz="2800" dirty="0" smtClean="0"/>
              <a:t>Ограничение свободы исповедания религии.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13318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1795</TotalTime>
  <Words>1319</Words>
  <Application>Microsoft Office PowerPoint</Application>
  <PresentationFormat>Экран 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Остин</vt:lpstr>
      <vt:lpstr>                     Роль и место социально ориентированных некоммерческих организаций (СО НКО) в реализации  Национальной стратегии действий  в интересах детей         III Российско-Американский форум                                 Краевая конференция «Актуальные вопросы преподавания курса «Основы религиозных культур и светской этики». Проблемы и пути их решения в образовательных организациях Пермского края»</vt:lpstr>
      <vt:lpstr>Конституция  Российской Федерации</vt:lpstr>
      <vt:lpstr>Соотношение норм международных договоров и Конституции  Российской Федерации</vt:lpstr>
      <vt:lpstr>Международные договоры по правам человека (правам ребенка)</vt:lpstr>
      <vt:lpstr>Всеобщая декларация  прав человека  (принята Генеральной Ассамблеей ООН 10.12.1948)</vt:lpstr>
      <vt:lpstr>Международный Пакт  о гражданских и политических правах (16.12.1966 года) </vt:lpstr>
      <vt:lpstr>Конвенция о защите прав человека и основных свобод     (Заключена в  Риме 04.11.1950)</vt:lpstr>
      <vt:lpstr>Конвенция о правах ребенка    (одобрена Генеральной Ассамблеей ООН 20.11.1989)</vt:lpstr>
      <vt:lpstr>Международно-правовые стандарты права ребенка на свободу мысли, совести и религии </vt:lpstr>
      <vt:lpstr>Равенство (недискриминация)</vt:lpstr>
      <vt:lpstr>Приоритет родителей  (законных представителей)  в  духовно-нравственном воспитании детей</vt:lpstr>
      <vt:lpstr>Участие ребенка  в определении вопросов свободы мысли, совести и религии </vt:lpstr>
      <vt:lpstr>Ограничение свободы исповедания религии</vt:lpstr>
      <vt:lpstr>Государственное образование и свобода религии</vt:lpstr>
      <vt:lpstr>Носить ли в школе религиозные символы и/или одежду?</vt:lpstr>
      <vt:lpstr>Уполномоченный по правам ребенка  в Пермском крае  Павел Владимирович Миков Почтовый адрес: 614006, город Пермь,  ул. Ленина, 51, каб. 232 тел.: (342) 217-67-94, 217-76-70, 235-15-19 Факс: (342) 235-14-57 E-mail: ombudsman@uppc.permkrai.ru  WWW.OMBUDSMAN.PERM.RU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ЕЖЕГОДНЫЙ СПЕЦИАЛЬНЫЙ ДОКЛАД  «О СОБЛЮДЕНИИ  ПРАВ ДЕТЕЙ  В ПЕРМСКОМ КРАЕ  В 2010 ГОДУ»</dc:title>
  <dc:creator>pvmikov</dc:creator>
  <cp:lastModifiedBy>Миков Павел Владимирович</cp:lastModifiedBy>
  <cp:revision>98</cp:revision>
  <cp:lastPrinted>2013-09-06T06:47:26Z</cp:lastPrinted>
  <dcterms:created xsi:type="dcterms:W3CDTF">2011-06-15T11:05:46Z</dcterms:created>
  <dcterms:modified xsi:type="dcterms:W3CDTF">2014-03-25T15:39:16Z</dcterms:modified>
</cp:coreProperties>
</file>