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7"/>
  </p:notesMasterIdLst>
  <p:sldIdLst>
    <p:sldId id="354" r:id="rId2"/>
    <p:sldId id="374" r:id="rId3"/>
    <p:sldId id="375" r:id="rId4"/>
    <p:sldId id="387" r:id="rId5"/>
    <p:sldId id="388" r:id="rId6"/>
    <p:sldId id="395" r:id="rId7"/>
    <p:sldId id="396" r:id="rId8"/>
    <p:sldId id="393" r:id="rId9"/>
    <p:sldId id="390" r:id="rId10"/>
    <p:sldId id="389" r:id="rId11"/>
    <p:sldId id="391" r:id="rId12"/>
    <p:sldId id="397" r:id="rId13"/>
    <p:sldId id="392" r:id="rId14"/>
    <p:sldId id="398" r:id="rId15"/>
    <p:sldId id="3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Доля несовершеннолетних ранее совершавших преступления от общего количества выявленных подростков,</a:t>
            </a:r>
            <a:r>
              <a:rPr lang="ru-RU" sz="1200" baseline="0" dirty="0"/>
              <a:t> преступивших </a:t>
            </a:r>
            <a:r>
              <a:rPr lang="ru-RU" sz="1200" baseline="0" dirty="0" smtClean="0"/>
              <a:t>закон (РФ) 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Лист1!$A$2:$A$7</c:f>
              <c:strCache>
                <c:ptCount val="6"/>
                <c:pt idx="0">
                  <c:v>2009 год</c:v>
                </c:pt>
                <c:pt idx="1">
                  <c:v>2010 год</c:v>
                </c:pt>
                <c:pt idx="2">
                  <c:v>2011 год</c:v>
                </c:pt>
                <c:pt idx="3">
                  <c:v>2012 год</c:v>
                </c:pt>
                <c:pt idx="4">
                  <c:v>2013 год</c:v>
                </c:pt>
                <c:pt idx="5">
                  <c:v>2104 год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0.185</c:v>
                </c:pt>
                <c:pt idx="1">
                  <c:v>0.191</c:v>
                </c:pt>
                <c:pt idx="2">
                  <c:v>0.19600000000000001</c:v>
                </c:pt>
                <c:pt idx="3">
                  <c:v>0.218</c:v>
                </c:pt>
                <c:pt idx="4">
                  <c:v>0.23200000000000001</c:v>
                </c:pt>
                <c:pt idx="5">
                  <c:v>0.26100000000000001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934912"/>
        <c:axId val="70936448"/>
      </c:barChart>
      <c:catAx>
        <c:axId val="70934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70936448"/>
        <c:crosses val="autoZero"/>
        <c:auto val="1"/>
        <c:lblAlgn val="ctr"/>
        <c:lblOffset val="100"/>
        <c:noMultiLvlLbl val="0"/>
      </c:catAx>
      <c:valAx>
        <c:axId val="70936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0934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>
                <a:effectLst/>
              </a:rPr>
              <a:t>Количество несовершеннолетних совершивших преступления </a:t>
            </a:r>
            <a:endParaRPr lang="ru-RU" sz="14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ru-RU" sz="1400" b="1" i="0" u="none" strike="noStrike" baseline="0" dirty="0" smtClean="0">
                <a:effectLst/>
              </a:rPr>
              <a:t>(</a:t>
            </a:r>
            <a:r>
              <a:rPr lang="ru-RU" sz="1400" b="1" i="0" u="none" strike="noStrike" baseline="0" dirty="0">
                <a:effectLst/>
              </a:rPr>
              <a:t>чел</a:t>
            </a:r>
            <a:r>
              <a:rPr lang="ru-RU" sz="1400" b="1" i="0" u="none" strike="noStrike" baseline="0" dirty="0" smtClean="0">
                <a:effectLst/>
              </a:rPr>
              <a:t>., Пермский край) 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Лист1!$A$22:$A$26</c:f>
              <c:strCache>
                <c:ptCount val="5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</c:strCache>
            </c:strRef>
          </c:cat>
          <c:val>
            <c:numRef>
              <c:f>Лист1!$B$22:$B$26</c:f>
              <c:numCache>
                <c:formatCode>General</c:formatCode>
                <c:ptCount val="5"/>
                <c:pt idx="0">
                  <c:v>2195</c:v>
                </c:pt>
                <c:pt idx="1">
                  <c:v>2093</c:v>
                </c:pt>
                <c:pt idx="2">
                  <c:v>1846</c:v>
                </c:pt>
                <c:pt idx="3">
                  <c:v>1964</c:v>
                </c:pt>
                <c:pt idx="4">
                  <c:v>1739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396736"/>
        <c:axId val="71241728"/>
      </c:barChart>
      <c:catAx>
        <c:axId val="69396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71241728"/>
        <c:crosses val="autoZero"/>
        <c:auto val="1"/>
        <c:lblAlgn val="ctr"/>
        <c:lblOffset val="100"/>
        <c:noMultiLvlLbl val="0"/>
      </c:catAx>
      <c:valAx>
        <c:axId val="71241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396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Количество несовершеннолетних ранее совершавших </a:t>
            </a:r>
            <a:r>
              <a:rPr lang="ru-RU" sz="1400" dirty="0" smtClean="0"/>
              <a:t>преступления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</a:rPr>
              <a:t>(чел., Пермский край) </a:t>
            </a:r>
            <a:endParaRPr lang="ru-RU" sz="14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9085400492330998"/>
          <c:w val="0.9825910444562207"/>
          <c:h val="0.58795530766987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Количество несовершеннолетних ранее совершавших преступления</c:v>
                </c:pt>
              </c:strCache>
            </c:strRef>
          </c:tx>
          <c:invertIfNegative val="0"/>
          <c:cat>
            <c:strRef>
              <c:f>Лист1!$B$46:$F$46</c:f>
              <c:strCache>
                <c:ptCount val="5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</c:strCache>
            </c:strRef>
          </c:cat>
          <c:val>
            <c:numRef>
              <c:f>Лист1!$B$47:$F$47</c:f>
              <c:numCache>
                <c:formatCode>General</c:formatCode>
                <c:ptCount val="5"/>
                <c:pt idx="0">
                  <c:v>495</c:v>
                </c:pt>
                <c:pt idx="1">
                  <c:v>446</c:v>
                </c:pt>
                <c:pt idx="2">
                  <c:v>402</c:v>
                </c:pt>
                <c:pt idx="3">
                  <c:v>377</c:v>
                </c:pt>
                <c:pt idx="4">
                  <c:v>412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573888"/>
        <c:axId val="71575424"/>
      </c:barChart>
      <c:catAx>
        <c:axId val="71573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1575424"/>
        <c:crosses val="autoZero"/>
        <c:auto val="1"/>
        <c:lblAlgn val="ctr"/>
        <c:lblOffset val="100"/>
        <c:noMultiLvlLbl val="0"/>
      </c:catAx>
      <c:valAx>
        <c:axId val="7157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573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559D-169F-487C-A63E-31602CE2377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936E-9F82-43AA-87D5-65EEEDF4E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AF0A602-0D44-4F4B-8164-C288C38F551F}" type="slidenum">
              <a:rPr lang="ru-RU" altLang="ru-RU" smtClean="0">
                <a:latin typeface="Arial" charset="0"/>
              </a:rPr>
              <a:pPr eaLnBrk="1" hangingPunct="1"/>
              <a:t>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936E-9F82-43AA-87D5-65EEEDF4EE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1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6A7337E-80B0-486A-BB76-D5E9ED1F17FE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FE6BA5-F4AA-457C-8411-41719B736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4D85-7FE6-4B21-B84B-1B85E196FB13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80CF-1CEE-49E7-B5B0-1BE028D80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DEF7-65AD-4D94-BB44-E2EA94C4F593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4FCE-46A7-495D-B843-41FFCAAA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347C-9F65-46A5-B815-7F17BBEF7B96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3C8A-2079-47C7-B1D9-04EC83705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3477-2569-40F2-BD8C-35E3C2DEF519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83C5-165E-4CE3-AA29-D935DC829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6266-C6D0-439E-BE9C-0FE5A6D9F6F1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43D4-096C-40A9-B4E8-9A561024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113B-000D-4870-A701-F19E13CE415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2644-6D2D-465F-AC62-97703016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63C3-F1EF-4890-9BE4-0B8D9277BFA8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B579-B861-4A90-B8C6-D9EE6E24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1A55-6FAD-4D35-B823-1B4188B7B35E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3E65-2622-44BF-9850-EE08AF68E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C57-5EE8-4326-B97F-EDB29354EB38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C3AC-2D0A-48BC-A018-8A3220FF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49DF-2D0A-4C6D-853D-2DAC97A4F5B7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5712-ED93-49B3-8933-F5D24936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C7C2112-E295-4EFB-96B8-484B75823045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6664E90-AAA2-459F-AF97-CF1FA9DFA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22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.perm.ru/" TargetMode="External"/><Relationship Id="rId2" Type="http://schemas.openxmlformats.org/officeDocument/2006/relationships/hyperlink" Target="mailto:ombudsman@permregion.r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4543399" cy="576064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Павел Владимирович Миков,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Уполномоченный 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правам ребенка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Пермском крае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«Общественные инициативы в интересах детей, находящихся в конфликте с законом, в Пермском крае. Роль Уполномоченного по правам ребенка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Тюмень, 08 февраля 2016 год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0"/>
            <a:ext cx="3672408" cy="2276872"/>
          </a:xfrm>
        </p:spPr>
        <p:txBody>
          <a:bodyPr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Конференция «Социальное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волонтерство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России: перспективы развития, опыт 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регионов»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C:\Users\esistomina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00491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sistomina\Desktop\2015 год\Фото\Миков\выездные проверки\СИЗО-5\IMG_1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3932"/>
            <a:ext cx="2715137" cy="181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2015 год\Фото\ФОТО ПВК\ПЕЧАТЬ ПВК\IMG_9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230707"/>
            <a:ext cx="2715137" cy="181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3779" y="620688"/>
            <a:ext cx="8208912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социально-ориентированных некоммерческих организаций, общественных организаций в работе по профилактике правонарушений и преступлений несовершеннолетних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3779" y="3491994"/>
            <a:ext cx="8208912" cy="1737206"/>
          </a:xfrm>
        </p:spPr>
        <p:txBody>
          <a:bodyPr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краевая спартакиада «Волшебный мяч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четыре вида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спорта: </a:t>
            </a: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мини-футбол, </a:t>
            </a:r>
            <a:r>
              <a:rPr lang="ru-RU" sz="1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стритбол</a:t>
            </a: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волейбол, настольный теннис</a:t>
            </a:r>
          </a:p>
          <a:p>
            <a:pPr algn="ctr"/>
            <a:r>
              <a:rPr lang="ru-RU" sz="16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1500 </a:t>
            </a:r>
            <a:r>
              <a:rPr lang="ru-RU" sz="16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подростков, состоящих на учете в территориальных ПДН ОВД и КДН и </a:t>
            </a:r>
            <a:r>
              <a:rPr lang="ru-RU" sz="16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ЗП </a:t>
            </a:r>
          </a:p>
          <a:p>
            <a:pPr algn="ctr"/>
            <a:r>
              <a:rPr lang="ru-RU" sz="16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из 48 муниципальных образований Пермского края</a:t>
            </a:r>
          </a:p>
          <a:p>
            <a:pPr algn="ctr"/>
            <a:r>
              <a:rPr lang="ru-RU" sz="14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 отборочных турниров 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21 сентября 2015 года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Финал спартакиады «Волшебный мяч»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ru-RU" sz="1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170" name="Picture 2" descr="C:\Users\esistomina\Desktop\брошюры\Логотипы\Логотип УППР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94" y="1488265"/>
            <a:ext cx="1257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sistomina\Desktop\брошюры\Логотипы\ГУ МВ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58" y="1573624"/>
            <a:ext cx="2401634" cy="13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ая фигурная скобка 10"/>
          <p:cNvSpPr/>
          <p:nvPr/>
        </p:nvSpPr>
        <p:spPr>
          <a:xfrm rot="5400000">
            <a:off x="4109346" y="72233"/>
            <a:ext cx="675027" cy="612433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 descr="C:\Users\esistomina\Desktop\IMG_1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1" y="5180444"/>
            <a:ext cx="2219350" cy="133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sistomina\Desktop\IMG_01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92" y="5180438"/>
            <a:ext cx="2152683" cy="133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esistomina\Desktop\IMG_02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80441"/>
            <a:ext cx="2503958" cy="133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esistomina\Desktop\IMG_30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80444"/>
            <a:ext cx="2249791" cy="1335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e.mail.ru/cgi-bin/getattach?file=%d0%9c%d0%b8%d0%bd%d0%b8%2d%d1%84%d1%83%d1%82%d0%b1%d0%be%d0%bb_%d0%bb%d0%be%d0%b3%d0%be%d1%82%d0%b8%d0%bf.jpg&amp;id=14404131300000000739;0;1&amp;mode=attachment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e.mail.ru/cgi-bin/getattach?file=%d0%9c%d0%b8%d0%bd%d0%b8%2d%d1%84%d1%83%d1%82%d0%b1%d0%be%d0%bb_%d0%bb%d0%be%d0%b3%d0%be%d1%82%d0%b8%d0%bf.jpg&amp;id=14404131300000000739;0;1&amp;mode=attachment&amp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56" y="1516053"/>
            <a:ext cx="1426224" cy="14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61332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Центр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временного содержания несовершеннолетних правонарушителей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ГУ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МВД России по Пермскому краю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184576"/>
          </a:xfrm>
        </p:spPr>
        <p:txBody>
          <a:bodyPr/>
          <a:lstStyle/>
          <a:p>
            <a:pPr marL="6985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воспитательного пространства:</a:t>
            </a:r>
          </a:p>
          <a:p>
            <a:pPr marL="69850" indent="0" algn="just">
              <a:buNone/>
            </a:pPr>
            <a:r>
              <a:rPr lang="ru-RU" sz="2000" dirty="0"/>
              <a:t>экскурсии, </a:t>
            </a:r>
            <a:r>
              <a:rPr lang="ru-RU" sz="2000" dirty="0" smtClean="0"/>
              <a:t>выезды </a:t>
            </a:r>
            <a:r>
              <a:rPr lang="ru-RU" sz="2000" dirty="0"/>
              <a:t>детей в театры </a:t>
            </a:r>
            <a:r>
              <a:rPr lang="ru-RU" sz="2000" dirty="0" smtClean="0"/>
              <a:t>города, участие </a:t>
            </a:r>
            <a:r>
              <a:rPr lang="ru-RU" sz="2000" dirty="0"/>
              <a:t>в краевых мероприятиях для воспитанников учебно-воспитательных учреждений закрытого </a:t>
            </a:r>
            <a:r>
              <a:rPr lang="ru-RU" sz="2000" dirty="0" smtClean="0"/>
              <a:t>типа</a:t>
            </a:r>
          </a:p>
          <a:p>
            <a:pPr marL="6985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 физического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850" indent="0" algn="just">
              <a:buNone/>
            </a:pPr>
            <a:r>
              <a:rPr lang="ru-RU" sz="1800" dirty="0" smtClean="0"/>
              <a:t>выезды </a:t>
            </a:r>
            <a:r>
              <a:rPr lang="ru-RU" sz="1800" dirty="0"/>
              <a:t>воспитанников на военно-полевые сборы в Пермский кадетский корпус им. Героя России Ф. Кузьмина Приволжского федерального округа, спортивные матчи клуба «Парма», еженедельные тренировки по баскетболу и футболу под руководством профессиональных </a:t>
            </a:r>
            <a:r>
              <a:rPr lang="ru-RU" sz="1800" dirty="0" smtClean="0"/>
              <a:t>тренеров</a:t>
            </a:r>
          </a:p>
          <a:p>
            <a:pPr marL="69850" indent="0" algn="ctr">
              <a:buNone/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открытости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850" indent="0" algn="ctr"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общественного контроля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9850" indent="0" algn="just">
              <a:buNone/>
            </a:pPr>
            <a:r>
              <a:rPr lang="ru-RU" sz="1600" dirty="0" smtClean="0"/>
              <a:t>Активное участие в </a:t>
            </a:r>
            <a:r>
              <a:rPr lang="ru-RU" sz="1600" dirty="0"/>
              <a:t>воспитательном процессе </a:t>
            </a:r>
            <a:r>
              <a:rPr lang="ru-RU" sz="1600" dirty="0" smtClean="0"/>
              <a:t>ветеранов </a:t>
            </a:r>
            <a:r>
              <a:rPr lang="ru-RU" sz="1600" dirty="0"/>
              <a:t>Великой Отечественной войны, </a:t>
            </a:r>
            <a:r>
              <a:rPr lang="ru-RU" sz="1600" dirty="0" smtClean="0"/>
              <a:t>членов </a:t>
            </a:r>
            <a:r>
              <a:rPr lang="ru-RU" sz="1600" dirty="0"/>
              <a:t>союза ветеранов Афганистана, </a:t>
            </a:r>
            <a:r>
              <a:rPr lang="ru-RU" sz="1600" dirty="0" smtClean="0"/>
              <a:t>бойцов </a:t>
            </a:r>
            <a:r>
              <a:rPr lang="ru-RU" sz="1600" dirty="0"/>
              <a:t>Пермского СОБРа, </a:t>
            </a:r>
            <a:r>
              <a:rPr lang="ru-RU" sz="1600" dirty="0" smtClean="0"/>
              <a:t>представителей </a:t>
            </a:r>
            <a:r>
              <a:rPr lang="ru-RU" sz="1600" dirty="0"/>
              <a:t>Пермской епархии Русской православной церкви, </a:t>
            </a:r>
            <a:r>
              <a:rPr lang="ru-RU" sz="1600" dirty="0" smtClean="0"/>
              <a:t>волонтеров </a:t>
            </a:r>
            <a:r>
              <a:rPr lang="ru-RU" sz="1600" dirty="0"/>
              <a:t>общественных организаций, </a:t>
            </a:r>
            <a:r>
              <a:rPr lang="ru-RU" sz="1600" dirty="0" smtClean="0"/>
              <a:t>студентов пермских </a:t>
            </a:r>
            <a:r>
              <a:rPr lang="ru-RU" sz="1600" dirty="0"/>
              <a:t>вузов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3170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Православный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военно-спортивный клуб «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Пересвет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целью физического и духовного совершенствования и общения несовершеннолетних правонарушителей ЦВСНП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ежегодно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проводить спортивные мероприятия.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sistomina\Desktop\tXvzJodT7q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4465"/>
            <a:ext cx="3312368" cy="248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istomina\Desktop\53i_34RqM4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19" y="1918470"/>
            <a:ext cx="3700264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sistomina\Desktop\-q5pI0LbLj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9" y="4437112"/>
            <a:ext cx="6958878" cy="205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7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/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по профилактике жестокого обращения с детьми и реабилитации несовершеннолетних, пострадавших от тяжких и особо тяжких преступлений,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том числе сексуального характера,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2015-2017 годы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Детство без насилия»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96544"/>
          </a:xfrm>
        </p:spPr>
        <p:txBody>
          <a:bodyPr/>
          <a:lstStyle/>
          <a:p>
            <a:pPr algn="just"/>
            <a:r>
              <a:rPr lang="ru-RU" sz="1600" dirty="0"/>
              <a:t>Одной из задач программы является </a:t>
            </a:r>
            <a:r>
              <a:rPr lang="ru-RU" sz="1600" u="sng" dirty="0"/>
              <a:t>обеспечение социально-психологического сопровождения несовершеннолетних, совершивших противоправные действия сексуального характера</a:t>
            </a:r>
            <a:r>
              <a:rPr lang="ru-RU" sz="1600" dirty="0"/>
              <a:t>. </a:t>
            </a:r>
            <a:endParaRPr lang="ru-RU" sz="1600" dirty="0" smtClean="0"/>
          </a:p>
          <a:p>
            <a:pPr marL="69850" indent="0" algn="just">
              <a:buNone/>
            </a:pPr>
            <a:endParaRPr lang="ru-RU" sz="1600" dirty="0" smtClean="0"/>
          </a:p>
          <a:p>
            <a:pPr algn="just"/>
            <a:r>
              <a:rPr lang="ru-RU" sz="1600" dirty="0" smtClean="0"/>
              <a:t>разработана </a:t>
            </a:r>
            <a:r>
              <a:rPr lang="ru-RU" sz="1600" dirty="0"/>
              <a:t>и проходит апробацию технология социально-психологического сопровождения несовершеннолетних, совершивших противоправные действия сексуального характера, в отделениях КГАОУ «Центр </a:t>
            </a:r>
            <a:r>
              <a:rPr lang="ru-RU" sz="1600" dirty="0" smtClean="0"/>
              <a:t>психолого-медико-социального </a:t>
            </a:r>
            <a:r>
              <a:rPr lang="ru-RU" sz="1600" dirty="0"/>
              <a:t>сопровождения №3» г. Перми </a:t>
            </a:r>
            <a:endParaRPr lang="ru-RU" sz="1600" dirty="0" smtClean="0"/>
          </a:p>
          <a:p>
            <a:pPr marL="69850" indent="0" algn="just">
              <a:buNone/>
            </a:pPr>
            <a:endParaRPr lang="ru-RU" sz="1600" dirty="0"/>
          </a:p>
          <a:p>
            <a:pPr marL="69850" indent="0" algn="just">
              <a:buNone/>
            </a:pPr>
            <a:r>
              <a:rPr lang="ru-RU" sz="1800" dirty="0"/>
              <a:t>В результате реализации программы предполагается оказание реабилитационной помощи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90 несовершеннолетним</a:t>
            </a:r>
            <a:r>
              <a:rPr lang="ru-RU" sz="1800" dirty="0"/>
              <a:t>, совершившим противоправные деяния сексуального характера в период реализации проекта, а также обеспечение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социально-психологического сопровождения не менее 60 несовершеннолетних</a:t>
            </a:r>
            <a:r>
              <a:rPr lang="ru-RU" sz="1800" dirty="0"/>
              <a:t>, совершивших противоправные деяния сексуального характера в 2015-2017 гг. в период следственных мероприятий и судов. </a:t>
            </a:r>
          </a:p>
        </p:txBody>
      </p:sp>
    </p:spTree>
    <p:extLst>
      <p:ext uri="{BB962C8B-B14F-4D97-AF65-F5344CB8AC3E}">
        <p14:creationId xmlns:p14="http://schemas.microsoft.com/office/powerpoint/2010/main" val="258088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Роль Уполномоченного </a:t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правам ребенка</a:t>
            </a:r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392488"/>
          </a:xfrm>
        </p:spPr>
        <p:txBody>
          <a:bodyPr/>
          <a:lstStyle/>
          <a:p>
            <a:r>
              <a:rPr lang="ru-RU" sz="2000" dirty="0" smtClean="0"/>
              <a:t>Поддержка (подготовка писем, презентация проектов СО НКО органам государственной власти и местного самоуправления);</a:t>
            </a:r>
          </a:p>
          <a:p>
            <a:r>
              <a:rPr lang="ru-RU" sz="2000" dirty="0" smtClean="0"/>
              <a:t>Личное участие во всех мероприятиях;</a:t>
            </a:r>
          </a:p>
          <a:p>
            <a:r>
              <a:rPr lang="ru-RU" sz="2000" dirty="0" smtClean="0"/>
              <a:t>Информационное сопровождение (размещение на сайте, пресс-мероприятия, освещение проектов в СМИ);</a:t>
            </a:r>
          </a:p>
          <a:p>
            <a:r>
              <a:rPr lang="ru-RU" sz="2000" dirty="0" smtClean="0"/>
              <a:t>Оказание содействия в ресурсном обеспечении (поиск финансовой поддержки проектов СО НКО, благотворительных фондов)</a:t>
            </a:r>
          </a:p>
          <a:p>
            <a:r>
              <a:rPr lang="ru-RU" sz="2000" dirty="0" smtClean="0"/>
              <a:t>Инициирование новых проектов;</a:t>
            </a:r>
          </a:p>
          <a:p>
            <a:r>
              <a:rPr lang="ru-RU" sz="2000" dirty="0" smtClean="0"/>
              <a:t>Поощрение </a:t>
            </a:r>
            <a:r>
              <a:rPr lang="ru-RU" sz="2000" dirty="0"/>
              <a:t>за особые заслуги в сфере защиты прав и законных интересов ребенка в Пермском крае, вручая благодарственные письма и нагрудные </a:t>
            </a:r>
            <a:r>
              <a:rPr lang="ru-RU" sz="2000" dirty="0" smtClean="0"/>
              <a:t>знаки.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075" y="1341438"/>
            <a:ext cx="7851775" cy="50403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Пишите по адресу: </a:t>
            </a:r>
            <a:r>
              <a:rPr lang="ru-RU" sz="2000" dirty="0" smtClean="0">
                <a:solidFill>
                  <a:srgbClr val="002060"/>
                </a:solidFill>
              </a:rPr>
              <a:t>614006, город Пермь,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ул. Ленина, 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тел.: </a:t>
            </a:r>
            <a:r>
              <a:rPr lang="ru-RU" sz="2000" dirty="0" smtClean="0">
                <a:solidFill>
                  <a:srgbClr val="002060"/>
                </a:solidFill>
              </a:rPr>
              <a:t>8(342) 217-67-94, 217-76-70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Факс: </a:t>
            </a:r>
            <a:r>
              <a:rPr lang="ru-RU" sz="2000" dirty="0">
                <a:solidFill>
                  <a:srgbClr val="002060"/>
                </a:solidFill>
              </a:rPr>
              <a:t>8 (</a:t>
            </a:r>
            <a:r>
              <a:rPr lang="ru-RU" sz="2000" dirty="0" smtClean="0">
                <a:solidFill>
                  <a:srgbClr val="002060"/>
                </a:solidFill>
              </a:rPr>
              <a:t>342) 235-14-57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E-mail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ombudsman@uppc.permkrai.ru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 WWW.OMBUDSMAN.PERM.RU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 smtClean="0"/>
          </a:p>
        </p:txBody>
      </p:sp>
      <p:sp>
        <p:nvSpPr>
          <p:cNvPr id="13315" name="Текст 4"/>
          <p:cNvSpPr>
            <a:spLocks noGrp="1"/>
          </p:cNvSpPr>
          <p:nvPr>
            <p:ph type="body" idx="1"/>
          </p:nvPr>
        </p:nvSpPr>
        <p:spPr>
          <a:xfrm>
            <a:off x="-252413" y="620713"/>
            <a:ext cx="9217026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Коллеги,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всех к сотрудничеству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16287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4526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94"/>
            <a:ext cx="7384107" cy="64807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451325"/>
              </p:ext>
            </p:extLst>
          </p:nvPr>
        </p:nvGraphicFramePr>
        <p:xfrm>
          <a:off x="467544" y="692696"/>
          <a:ext cx="820891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273756"/>
              </p:ext>
            </p:extLst>
          </p:nvPr>
        </p:nvGraphicFramePr>
        <p:xfrm>
          <a:off x="467544" y="2348880"/>
          <a:ext cx="82089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439920"/>
              </p:ext>
            </p:extLst>
          </p:nvPr>
        </p:nvGraphicFramePr>
        <p:xfrm>
          <a:off x="539552" y="4221088"/>
          <a:ext cx="8136904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2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несовершеннолетних, находящихся в конфликте с законом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r>
              <a:rPr lang="ru-RU" dirty="0" smtClean="0"/>
              <a:t>органы </a:t>
            </a:r>
            <a:r>
              <a:rPr lang="ru-RU" dirty="0"/>
              <a:t>системы профилактики правонарушений среди несовершеннолетних (при координирующей роли комиссии по делам несовершеннолетних и защите их прав);</a:t>
            </a:r>
          </a:p>
          <a:p>
            <a:r>
              <a:rPr lang="ru-RU" dirty="0" smtClean="0"/>
              <a:t>органы </a:t>
            </a:r>
            <a:r>
              <a:rPr lang="ru-RU" dirty="0"/>
              <a:t>реагирования на правонарушения и преступления несовершеннолетних;</a:t>
            </a:r>
          </a:p>
          <a:p>
            <a:r>
              <a:rPr lang="ru-RU" dirty="0" smtClean="0"/>
              <a:t>органы </a:t>
            </a:r>
            <a:r>
              <a:rPr lang="ru-RU" dirty="0"/>
              <a:t>исполнения наказания в отношении несовершеннолетних</a:t>
            </a:r>
            <a:r>
              <a:rPr lang="ru-RU" dirty="0" smtClean="0"/>
              <a:t>.</a:t>
            </a:r>
          </a:p>
          <a:p>
            <a:pPr marL="69850" indent="0"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9850" indent="0" algn="ctr"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ПРОБЛЕМА:</a:t>
            </a:r>
          </a:p>
          <a:p>
            <a:pPr marL="69850" indent="0" algn="ctr">
              <a:buNone/>
            </a:pPr>
            <a:r>
              <a:rPr lang="ru-RU" sz="2200" b="1" dirty="0"/>
              <a:t>Отсутствие разработанной модели взаимодействия всех </a:t>
            </a:r>
            <a:r>
              <a:rPr lang="ru-RU" sz="2200" b="1" dirty="0" smtClean="0"/>
              <a:t>вышеперечисленных </a:t>
            </a:r>
            <a:r>
              <a:rPr lang="ru-RU" sz="2200" b="1" dirty="0"/>
              <a:t>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02661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79" y="620688"/>
            <a:ext cx="8208912" cy="782960"/>
          </a:xfrm>
        </p:spPr>
        <p:txBody>
          <a:bodyPr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социально-ориентированных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некоммерческих организаций, общественных организаций в работе по профилактике правонарушений и преступлений несовершеннолетних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ru-RU" sz="2000" b="1" dirty="0" smtClean="0"/>
              <a:t>Пермская региональная общественная организация </a:t>
            </a:r>
            <a:r>
              <a:rPr lang="ru-RU" sz="2000" b="1" dirty="0"/>
              <a:t>«ПравДА </a:t>
            </a:r>
            <a:r>
              <a:rPr lang="ru-RU" sz="2000" b="1" dirty="0" smtClean="0"/>
              <a:t>вместе» </a:t>
            </a:r>
            <a:r>
              <a:rPr lang="ru-RU" sz="2000" b="1" dirty="0"/>
              <a:t>с 2012 года совместно с Главным управлением МВД России по Пермскому краю реализует краевой социально значимый проект «На пути героя</a:t>
            </a:r>
            <a:r>
              <a:rPr lang="ru-RU" sz="2000" b="1" dirty="0" smtClean="0"/>
              <a:t>»:</a:t>
            </a:r>
          </a:p>
          <a:p>
            <a:pPr marL="69850" indent="0">
              <a:buNone/>
            </a:pPr>
            <a:r>
              <a:rPr lang="ru-RU" sz="1800" u="sng" dirty="0" smtClean="0"/>
              <a:t>Технология </a:t>
            </a:r>
            <a:r>
              <a:rPr lang="ru-RU" sz="1800" u="sng" dirty="0"/>
              <a:t>проекта предполагает реализацию основных программ: </a:t>
            </a:r>
          </a:p>
          <a:p>
            <a:pPr marL="69850" indent="0">
              <a:buNone/>
            </a:pPr>
            <a:r>
              <a:rPr lang="ru-RU" sz="1400" dirty="0" smtClean="0"/>
              <a:t>1. Первая </a:t>
            </a:r>
            <a:r>
              <a:rPr lang="ru-RU" sz="1400" dirty="0"/>
              <a:t>Профильная программа </a:t>
            </a:r>
            <a:endParaRPr lang="ru-RU" sz="1400" dirty="0" smtClean="0"/>
          </a:p>
          <a:p>
            <a:pPr marL="69850" indent="0">
              <a:buNone/>
            </a:pPr>
            <a:r>
              <a:rPr lang="ru-RU" sz="1400" dirty="0" smtClean="0"/>
              <a:t>«</a:t>
            </a:r>
            <a:r>
              <a:rPr lang="ru-RU" sz="1400" dirty="0"/>
              <a:t>Путь героя» (10 дней) или </a:t>
            </a:r>
            <a:r>
              <a:rPr lang="ru-RU" sz="1400" dirty="0" smtClean="0"/>
              <a:t>первая</a:t>
            </a:r>
          </a:p>
          <a:p>
            <a:pPr marL="69850" indent="0">
              <a:buNone/>
            </a:pPr>
            <a:r>
              <a:rPr lang="ru-RU" sz="1400" dirty="0" smtClean="0"/>
              <a:t>профильная </a:t>
            </a:r>
            <a:r>
              <a:rPr lang="ru-RU" sz="1400" dirty="0"/>
              <a:t>программа </a:t>
            </a:r>
            <a:endParaRPr lang="ru-RU" sz="1400" dirty="0" smtClean="0"/>
          </a:p>
          <a:p>
            <a:pPr marL="69850" indent="0">
              <a:buNone/>
            </a:pPr>
            <a:r>
              <a:rPr lang="ru-RU" sz="1400" dirty="0" smtClean="0"/>
              <a:t>«Республика добра» (4-5 дней). </a:t>
            </a:r>
          </a:p>
          <a:p>
            <a:pPr marL="69850" indent="0">
              <a:buNone/>
            </a:pPr>
            <a:r>
              <a:rPr lang="ru-RU" sz="1400" dirty="0" smtClean="0"/>
              <a:t>2</a:t>
            </a:r>
            <a:r>
              <a:rPr lang="ru-RU" sz="1400" dirty="0"/>
              <a:t>. Программа сопровождения </a:t>
            </a:r>
            <a:endParaRPr lang="ru-RU" sz="1400" dirty="0" smtClean="0"/>
          </a:p>
          <a:p>
            <a:pPr marL="69850" indent="0">
              <a:buNone/>
            </a:pPr>
            <a:r>
              <a:rPr lang="ru-RU" sz="1400" dirty="0" smtClean="0"/>
              <a:t>«</a:t>
            </a:r>
            <a:r>
              <a:rPr lang="ru-RU" sz="1400" dirty="0"/>
              <a:t>Движение по пути героя» (первый этап, </a:t>
            </a:r>
            <a:endParaRPr lang="ru-RU" sz="1400" dirty="0" smtClean="0"/>
          </a:p>
          <a:p>
            <a:pPr marL="69850" indent="0">
              <a:buNone/>
            </a:pPr>
            <a:r>
              <a:rPr lang="ru-RU" sz="1400" dirty="0" smtClean="0"/>
              <a:t>продолжительностью </a:t>
            </a:r>
            <a:r>
              <a:rPr lang="ru-RU" sz="1400" dirty="0"/>
              <a:t>9 месяцев). </a:t>
            </a:r>
            <a:endParaRPr lang="ru-RU" sz="1400" dirty="0" smtClean="0"/>
          </a:p>
          <a:p>
            <a:pPr marL="69850" indent="0">
              <a:buNone/>
            </a:pPr>
            <a:r>
              <a:rPr lang="ru-RU" sz="1400" b="1" dirty="0" smtClean="0"/>
              <a:t>С </a:t>
            </a:r>
            <a:r>
              <a:rPr lang="ru-RU" sz="1400" b="1" dirty="0"/>
              <a:t>2012 года в проекте приняло участие </a:t>
            </a:r>
            <a:r>
              <a:rPr lang="ru-RU" sz="1400" b="1" dirty="0" smtClean="0"/>
              <a:t>380 </a:t>
            </a:r>
            <a:r>
              <a:rPr lang="ru-RU" sz="1400" b="1" dirty="0"/>
              <a:t>несовершеннолетних </a:t>
            </a:r>
            <a:r>
              <a:rPr lang="ru-RU" sz="1400" b="1" dirty="0" smtClean="0"/>
              <a:t>Пермского </a:t>
            </a:r>
            <a:r>
              <a:rPr lang="ru-RU" sz="1400" b="1" dirty="0"/>
              <a:t>края. </a:t>
            </a:r>
          </a:p>
          <a:p>
            <a:pPr marL="69850" indent="0" algn="just">
              <a:buNone/>
            </a:pPr>
            <a:r>
              <a:rPr lang="ru-RU" sz="1400" dirty="0"/>
              <a:t>анализ реализации проекта </a:t>
            </a:r>
            <a:r>
              <a:rPr lang="ru-RU" sz="1400" dirty="0" smtClean="0"/>
              <a:t>показал:</a:t>
            </a:r>
          </a:p>
          <a:p>
            <a:pPr marL="69850" indent="0" algn="just">
              <a:buNone/>
            </a:pPr>
            <a:r>
              <a:rPr lang="ru-RU" sz="1400" b="1" dirty="0" smtClean="0"/>
              <a:t>92</a:t>
            </a:r>
            <a:r>
              <a:rPr lang="ru-RU" sz="1400" b="1" dirty="0"/>
              <a:t>% несовершеннолетних </a:t>
            </a:r>
            <a:r>
              <a:rPr lang="ru-RU" sz="1400" b="1" dirty="0" smtClean="0"/>
              <a:t>не </a:t>
            </a:r>
            <a:r>
              <a:rPr lang="ru-RU" sz="1400" b="1" dirty="0"/>
              <a:t>совершили правонарушений </a:t>
            </a:r>
            <a:r>
              <a:rPr lang="ru-RU" sz="1400" dirty="0"/>
              <a:t>после участия в профильных сменах и программе сопровождения, </a:t>
            </a:r>
            <a:endParaRPr lang="ru-RU" sz="1400" dirty="0" smtClean="0"/>
          </a:p>
          <a:p>
            <a:pPr marL="69850" indent="0" algn="just">
              <a:buNone/>
            </a:pPr>
            <a:r>
              <a:rPr lang="ru-RU" sz="1400" b="1" dirty="0" smtClean="0"/>
              <a:t>41</a:t>
            </a:r>
            <a:r>
              <a:rPr lang="ru-RU" sz="1400" b="1" dirty="0"/>
              <a:t>% несовершеннолетних сняты с профилактического учета </a:t>
            </a:r>
            <a:r>
              <a:rPr lang="ru-RU" sz="1400" dirty="0"/>
              <a:t>в органах внутренних дел.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16028" r="3642" b="9274"/>
          <a:stretch/>
        </p:blipFill>
        <p:spPr bwMode="auto">
          <a:xfrm>
            <a:off x="4760844" y="2924944"/>
            <a:ext cx="3922672" cy="210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779" y="1403648"/>
            <a:ext cx="8208911" cy="512169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Благотворительный фонд </a:t>
            </a:r>
            <a:r>
              <a:rPr lang="ru-RU" dirty="0"/>
              <a:t>«Защита</a:t>
            </a:r>
            <a:r>
              <a:rPr lang="ru-RU" dirty="0" smtClean="0"/>
              <a:t>» совместно ГУФСИН </a:t>
            </a:r>
            <a:r>
              <a:rPr lang="ru-RU" dirty="0"/>
              <a:t>России по Пермскому краю </a:t>
            </a:r>
            <a:r>
              <a:rPr lang="ru-RU" dirty="0" smtClean="0"/>
              <a:t>реализовали профилактическую программу «Быть </a:t>
            </a:r>
            <a:r>
              <a:rPr lang="ru-RU" dirty="0"/>
              <a:t>здоровым-путь к успеху</a:t>
            </a:r>
            <a:r>
              <a:rPr lang="ru-RU" dirty="0" smtClean="0"/>
              <a:t>» для </a:t>
            </a:r>
            <a:r>
              <a:rPr lang="ru-RU" dirty="0"/>
              <a:t>несовершеннолетних условно </a:t>
            </a:r>
            <a:r>
              <a:rPr lang="ru-RU" dirty="0" smtClean="0"/>
              <a:t>осужденных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рамках краевой программы «Выбор за тобой» УИИ ГУФСИН России по Пермскому краю совместно с отделом </a:t>
            </a:r>
            <a:r>
              <a:rPr lang="ru-RU" dirty="0" err="1"/>
              <a:t>медиаобразования</a:t>
            </a:r>
            <a:r>
              <a:rPr lang="ru-RU" dirty="0"/>
              <a:t> киноцентра «Премьер» разработана </a:t>
            </a:r>
            <a:r>
              <a:rPr lang="ru-RU" dirty="0" smtClean="0"/>
              <a:t>и реализована </a:t>
            </a:r>
            <a:r>
              <a:rPr lang="ru-RU" dirty="0" err="1" smtClean="0"/>
              <a:t>медиапрограмма</a:t>
            </a:r>
            <a:r>
              <a:rPr lang="ru-RU" dirty="0" smtClean="0"/>
              <a:t> </a:t>
            </a:r>
            <a:r>
              <a:rPr lang="ru-RU" dirty="0"/>
              <a:t>«Успешность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3779" y="620688"/>
            <a:ext cx="8208912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социально-ориентированных некоммерческих организаций, общественных организаций в работе по профилактике правонарушений и преступлений несовершеннолетних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2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02468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социальный </a:t>
            </a:r>
            <a: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студентов </a:t>
            </a:r>
            <a:b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Пермского государственного гуманитарного педагогического университета</a:t>
            </a:r>
            <a: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«Педагоги ЗА штурвалом»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4439" y="1537487"/>
            <a:ext cx="4701569" cy="1800200"/>
          </a:xfrm>
          <a:solidFill>
            <a:schemeClr val="bg1"/>
          </a:solidFill>
        </p:spPr>
        <p:txBody>
          <a:bodyPr/>
          <a:lstStyle/>
          <a:p>
            <a:pPr marL="361950" indent="-361950" eaLnBrk="1" hangingPunct="1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1" i="1" dirty="0"/>
              <a:t>26 </a:t>
            </a:r>
            <a:r>
              <a:rPr lang="ru-RU" sz="1800" b="1" i="1" dirty="0" smtClean="0"/>
              <a:t>студентов </a:t>
            </a:r>
          </a:p>
          <a:p>
            <a:pPr marL="361950" indent="-361950" eaLnBrk="1" hangingPunct="1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1" i="1" dirty="0" smtClean="0"/>
              <a:t>на </a:t>
            </a:r>
            <a:r>
              <a:rPr lang="ru-RU" sz="1800" b="1" i="1" dirty="0"/>
              <a:t>3-х  </a:t>
            </a:r>
            <a:r>
              <a:rPr lang="ru-RU" sz="1800" b="1" i="1" dirty="0" smtClean="0"/>
              <a:t>мероприятиях</a:t>
            </a:r>
            <a:endParaRPr lang="ru-RU" sz="1800" b="1" i="1" dirty="0"/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800" b="1" i="1" dirty="0"/>
              <a:t>192 воспитанника колонии 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800" b="1" i="1" dirty="0" smtClean="0"/>
              <a:t>20 сотрудников колонии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800" b="1" i="1" dirty="0" smtClean="0"/>
              <a:t>12 </a:t>
            </a:r>
            <a:r>
              <a:rPr lang="ru-RU" sz="1800" b="1" i="1" dirty="0"/>
              <a:t>родителей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800" b="1" i="1" dirty="0"/>
              <a:t>3 преподавателя ПГГПУ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800" b="1" i="1" dirty="0"/>
              <a:t>2 представителя  партнеров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220072" y="1592796"/>
            <a:ext cx="3525116" cy="1800200"/>
          </a:xfrm>
        </p:spPr>
        <p:txBody>
          <a:bodyPr/>
          <a:lstStyle/>
          <a:p>
            <a:r>
              <a:rPr lang="ru-RU" sz="1800" b="1" i="1" dirty="0"/>
              <a:t>Творческое дело </a:t>
            </a:r>
          </a:p>
          <a:p>
            <a:pPr marL="69850" indent="0">
              <a:buNone/>
            </a:pPr>
            <a:r>
              <a:rPr lang="ru-RU" sz="1800" b="1" i="1" dirty="0"/>
              <a:t>«Да здравствует сюрприз!»</a:t>
            </a:r>
          </a:p>
          <a:p>
            <a:r>
              <a:rPr lang="ru-RU" sz="1800" b="1" i="1" dirty="0" smtClean="0"/>
              <a:t>Танцевальный </a:t>
            </a:r>
            <a:r>
              <a:rPr lang="ru-RU" sz="1800" b="1" i="1" dirty="0"/>
              <a:t>марафон</a:t>
            </a:r>
          </a:p>
          <a:p>
            <a:r>
              <a:rPr lang="ru-RU" sz="1800" b="1" i="1" dirty="0" smtClean="0"/>
              <a:t>Спортивное </a:t>
            </a:r>
            <a:r>
              <a:rPr lang="ru-RU" sz="1800" b="1" i="1" dirty="0"/>
              <a:t>состязание «Молодецкие игрища»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25" name="Picture 6" descr="P1000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87" y="3337687"/>
            <a:ext cx="218349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P1000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00055"/>
            <a:ext cx="3039891" cy="2176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P1000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3600836"/>
            <a:ext cx="3072547" cy="2426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053274" y="2111152"/>
            <a:ext cx="1122735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94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68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Пермское региональное отделение Российского детского фонда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18198"/>
            <a:ext cx="8280920" cy="3988242"/>
          </a:xfrm>
        </p:spPr>
        <p:txBody>
          <a:bodyPr/>
          <a:lstStyle/>
          <a:p>
            <a:r>
              <a:rPr lang="ru-RU" dirty="0" smtClean="0"/>
              <a:t>Цель: поддержка </a:t>
            </a:r>
            <a:r>
              <a:rPr lang="ru-RU" dirty="0"/>
              <a:t>несовершеннолетних, преступивших закон, оказание помощи подросткам, отбывающим наказание в воспитательной колонии.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96007" y="1246698"/>
            <a:ext cx="70246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программа "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3а решеткой - детские глаза"</a:t>
            </a:r>
          </a:p>
        </p:txBody>
      </p:sp>
      <p:pic>
        <p:nvPicPr>
          <p:cNvPr id="1026" name="Picture 2" descr="C:\Users\esistomin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4474250" cy="298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IMG_34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35" y="2874639"/>
            <a:ext cx="2086378" cy="354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6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2468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«Плечом к плечу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социальная реабилитация несовершеннолетних, осужденных без изоляции от общества)»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3508375"/>
          </a:xfrm>
        </p:spPr>
        <p:txBody>
          <a:bodyPr/>
          <a:lstStyle/>
          <a:p>
            <a:pPr algn="ctr"/>
            <a:r>
              <a:rPr lang="ru-RU" sz="1800" dirty="0"/>
              <a:t>Цель проекта - внедрение в пилотных территориях города Перми инновационной технологии реабилитации подростков, </a:t>
            </a:r>
            <a:r>
              <a:rPr lang="ru-RU" sz="1800" dirty="0" smtClean="0"/>
              <a:t>оказавшихся в трудной жизненной ситуации, </a:t>
            </a:r>
            <a:r>
              <a:rPr lang="ru-RU" sz="1800" dirty="0"/>
              <a:t>путем формирования патриотических ценностей с привлечением участников боевых действий.</a:t>
            </a:r>
          </a:p>
        </p:txBody>
      </p:sp>
      <p:pic>
        <p:nvPicPr>
          <p:cNvPr id="2050" name="Picture 2" descr="C:\Users\esistomina\Desktop\IMG_0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7" y="3412599"/>
            <a:ext cx="2853257" cy="1904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sistomina\Desktop\IMG_0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73" y="3412599"/>
            <a:ext cx="3037876" cy="202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sistomina\Desktop\IMG_0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34" y="2725349"/>
            <a:ext cx="2270539" cy="340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3779" y="620688"/>
            <a:ext cx="8208912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социально-ориентированных некоммерческих организаций, общественных организаций в работе по профилактике правонарушений и преступлений несовершеннолетних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03648"/>
            <a:ext cx="2592288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БФ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беспризорным детям» Пермской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ТПП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154491" y="1727684"/>
            <a:ext cx="720080" cy="5760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74571" y="1403648"/>
            <a:ext cx="3649757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по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работе с несовершеннолетними правонарушителями, находящимися в учреждениях закрытого типа Пермского края, «Жить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здороВО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!»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524328" y="1993150"/>
            <a:ext cx="792088" cy="15798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760235" y="2996952"/>
            <a:ext cx="2736304" cy="864096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Военно-патриотическая игра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Пермской воспитательной колонии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524328" y="1993150"/>
            <a:ext cx="936104" cy="294801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69566" y="4077072"/>
            <a:ext cx="2754762" cy="10081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9850" indent="0" algn="ctr">
              <a:buNone/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Турнир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лазертагу среди воспитанников учреждений закрытого типа Пермского края</a:t>
            </a:r>
          </a:p>
        </p:txBody>
      </p:sp>
      <p:sp>
        <p:nvSpPr>
          <p:cNvPr id="15" name="Объект 13"/>
          <p:cNvSpPr txBox="1">
            <a:spLocks/>
          </p:cNvSpPr>
          <p:nvPr/>
        </p:nvSpPr>
        <p:spPr bwMode="auto">
          <a:xfrm>
            <a:off x="4765171" y="5301208"/>
            <a:ext cx="2836101" cy="1152128"/>
          </a:xfrm>
          <a:prstGeom prst="snip1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algn="ctr">
              <a:buNone/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Военно-полевые сборы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дом - Россия» для воспитанников Пермской воспитательной колонии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596334" y="1996378"/>
            <a:ext cx="936105" cy="424093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C:\Users\esistomina\Desktop\IMG_0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7784"/>
            <a:ext cx="3348856" cy="143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sistomina\Desktop\IMG_5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46" y="3861048"/>
            <a:ext cx="2686748" cy="151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sistomina\Desktop\IMG_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72236"/>
            <a:ext cx="3348855" cy="141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1821</TotalTime>
  <Words>884</Words>
  <Application>Microsoft Office PowerPoint</Application>
  <PresentationFormat>Экран (4:3)</PresentationFormat>
  <Paragraphs>92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Павел Владимирович Миков,  Уполномоченный  по правам ребенка  в Пермском крае  «Общественные инициативы в интересах детей, находящихся в конфликте с законом, в Пермском крае. Роль Уполномоченного по правам ребенка»   г. Тюмень, 08 февраля 2016 год</vt:lpstr>
      <vt:lpstr>Презентация PowerPoint</vt:lpstr>
      <vt:lpstr>Сопровождение несовершеннолетних, находящихся в конфликте с законом</vt:lpstr>
      <vt:lpstr>Деятельность социально-ориентированных некоммерческих организаций, общественных организаций в работе по профилактике правонарушений и преступлений несовершеннолетних</vt:lpstr>
      <vt:lpstr>Презентация PowerPoint</vt:lpstr>
      <vt:lpstr>социальный проект студентов  Пермского государственного гуманитарного педагогического университета  «Педагоги ЗА штурвалом»</vt:lpstr>
      <vt:lpstr>Пермское региональное отделение Российского детского фонда </vt:lpstr>
      <vt:lpstr>«Плечом к плечу  (социальная реабилитация несовершеннолетних, осужденных без изоляции от общества)»</vt:lpstr>
      <vt:lpstr>Презентация PowerPoint</vt:lpstr>
      <vt:lpstr>Презентация PowerPoint</vt:lpstr>
      <vt:lpstr>Центр временного содержания несовершеннолетних правонарушителей ГУ МВД России по Пермскому краю</vt:lpstr>
      <vt:lpstr>Православный военно-спортивный клуб «Пересвет»  с целью физического и духовного совершенствования и общения несовершеннолетних правонарушителей ЦВСНП  ежегодно проводить спортивные мероприятия.</vt:lpstr>
      <vt:lpstr>Программа по профилактике жестокого обращения с детьми и реабилитации несовершеннолетних, пострадавших от тяжких и особо тяжких преступлений, в том числе сексуального характера,  на 2015-2017 годы «Детство без насилия»</vt:lpstr>
      <vt:lpstr>Роль Уполномоченного  по правам ребенка</vt:lpstr>
      <vt:lpstr>   Пишите по адресу: 614006, город Пермь,  ул. Ленина, 51 тел.: 8(342) 217-67-94, 217-76-70 Факс: 8 (342) 235-14-57 E-mail: ombudsman@uppc.permkrai.ru  WWW.OMBUDSMAN.PERM.RU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СПЕЦИАЛЬНЫЙ ДОКЛАД  «О СОБЛЮДЕНИИ  ПРАВ ДЕТЕЙ  В ПЕРМСКОМ КРАЕ  В 2010 ГОДУ»</dc:title>
  <dc:creator>pvmikov</dc:creator>
  <cp:lastModifiedBy>Истомина Елена Станиславовна</cp:lastModifiedBy>
  <cp:revision>127</cp:revision>
  <cp:lastPrinted>2014-11-27T14:26:50Z</cp:lastPrinted>
  <dcterms:created xsi:type="dcterms:W3CDTF">2011-06-15T11:05:46Z</dcterms:created>
  <dcterms:modified xsi:type="dcterms:W3CDTF">2016-02-05T13:36:00Z</dcterms:modified>
</cp:coreProperties>
</file>