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56" r:id="rId2"/>
    <p:sldId id="323" r:id="rId3"/>
    <p:sldId id="257" r:id="rId4"/>
    <p:sldId id="294" r:id="rId5"/>
    <p:sldId id="293" r:id="rId6"/>
    <p:sldId id="292" r:id="rId7"/>
    <p:sldId id="308" r:id="rId8"/>
    <p:sldId id="261" r:id="rId9"/>
    <p:sldId id="307" r:id="rId10"/>
    <p:sldId id="305" r:id="rId11"/>
    <p:sldId id="265" r:id="rId12"/>
    <p:sldId id="309" r:id="rId13"/>
    <p:sldId id="310" r:id="rId14"/>
    <p:sldId id="297" r:id="rId15"/>
    <p:sldId id="273" r:id="rId16"/>
    <p:sldId id="313" r:id="rId17"/>
    <p:sldId id="319" r:id="rId18"/>
    <p:sldId id="320" r:id="rId19"/>
    <p:sldId id="321" r:id="rId20"/>
    <p:sldId id="322" r:id="rId21"/>
    <p:sldId id="282" r:id="rId22"/>
    <p:sldId id="284" r:id="rId23"/>
    <p:sldId id="285" r:id="rId24"/>
    <p:sldId id="315" r:id="rId25"/>
    <p:sldId id="316" r:id="rId26"/>
    <p:sldId id="291" r:id="rId27"/>
    <p:sldId id="324" r:id="rId28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9DC"/>
    <a:srgbClr val="B9C6D5"/>
    <a:srgbClr val="DCBE82"/>
    <a:srgbClr val="9FBFBB"/>
    <a:srgbClr val="DDDDDD"/>
    <a:srgbClr val="B2B2B2"/>
    <a:srgbClr val="C2C7CC"/>
    <a:srgbClr val="AAD1E4"/>
    <a:srgbClr val="B4E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 varScale="1">
        <p:scale>
          <a:sx n="107" d="100"/>
          <a:sy n="107" d="100"/>
        </p:scale>
        <p:origin x="-63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825747236140936"/>
          <c:y val="0.2663945064795134"/>
          <c:w val="0.65843455022667619"/>
          <c:h val="0.64590517735118791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7.4625541149721294E-2"/>
                  <c:y val="-0.1726110642545259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Социальные права - </a:t>
                    </a:r>
                    <a:r>
                      <a:rPr lang="ru-RU" dirty="0" smtClean="0"/>
                      <a:t>39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8471186064310322E-2"/>
                  <c:y val="2.174869843511106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Экономические права - </a:t>
                    </a:r>
                    <a:r>
                      <a:rPr lang="ru-RU" dirty="0" smtClean="0"/>
                      <a:t>12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/>
                      <a:t>Экологические права - </a:t>
                    </a:r>
                    <a:r>
                      <a:rPr lang="ru-RU" dirty="0" smtClean="0"/>
                      <a:t>5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379861608208066E-2"/>
                  <c:y val="-1.041967880143216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Гражданские (личные) права - </a:t>
                    </a:r>
                    <a:r>
                      <a:rPr lang="ru-RU" dirty="0" smtClean="0"/>
                      <a:t>35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1305745916284546"/>
                  <c:y val="-3.522946077270975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Политические права - </a:t>
                    </a:r>
                    <a:r>
                      <a:rPr lang="ru-RU" dirty="0" smtClean="0"/>
                      <a:t>7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0700537108695946E-2"/>
                  <c:y val="-3.74744660084393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Культурные права - </a:t>
                    </a:r>
                    <a:r>
                      <a:rPr lang="ru-RU" dirty="0" smtClean="0"/>
                      <a:t>2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Лист1!$P$13:$P$18</c:f>
              <c:strCache>
                <c:ptCount val="6"/>
                <c:pt idx="0">
                  <c:v>Социальные права</c:v>
                </c:pt>
                <c:pt idx="1">
                  <c:v>Экономические права</c:v>
                </c:pt>
                <c:pt idx="2">
                  <c:v>Экологические права</c:v>
                </c:pt>
                <c:pt idx="3">
                  <c:v>Гражданские (личные) права</c:v>
                </c:pt>
                <c:pt idx="4">
                  <c:v>Политические права</c:v>
                </c:pt>
                <c:pt idx="5">
                  <c:v>Культурные права</c:v>
                </c:pt>
              </c:strCache>
            </c:strRef>
          </c:cat>
          <c:val>
            <c:numRef>
              <c:f>Лист1!$Q$13:$Q$18</c:f>
              <c:numCache>
                <c:formatCode>General</c:formatCode>
                <c:ptCount val="6"/>
                <c:pt idx="0">
                  <c:v>1502</c:v>
                </c:pt>
                <c:pt idx="1">
                  <c:v>445</c:v>
                </c:pt>
                <c:pt idx="2">
                  <c:v>200</c:v>
                </c:pt>
                <c:pt idx="3">
                  <c:v>1333</c:v>
                </c:pt>
                <c:pt idx="4">
                  <c:v>256</c:v>
                </c:pt>
                <c:pt idx="5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80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AE475-5851-4197-94A9-666CF26B8584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802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518DB-D09A-4F8D-A684-DE1706FBF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87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C53CD-7AF1-4A27-A688-A88970B662D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2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72089-2574-4BA2-BA1F-5B0E487CC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3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40CE5-AEB6-44A5-8EC4-9792F2478E4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755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FDDE-CD29-4A95-994D-DC3E46F22A73}" type="datetime1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20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E21C-2C14-40D7-9368-BDCE40B81852}" type="datetime1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66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CCA9-BFB0-4A59-9AC4-3A1CEBD11E0B}" type="datetime1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25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4947-8D3E-47CA-8BD4-B70701231DF5}" type="datetime1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15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1E62-7CE0-4391-89A3-0EB7C5F6E9DB}" type="datetime1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70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FD97-646E-4597-AD07-7E2DFB86B882}" type="datetime1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47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1474-21B2-4A25-BA0B-957528E6FF6C}" type="datetime1">
              <a:rPr lang="ru-RU" smtClean="0"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6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E357-B303-4743-8F62-BA44A40C2745}" type="datetime1">
              <a:rPr lang="ru-RU" smtClean="0"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37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9608-9D8D-4D0D-AF32-DBD856EACAE1}" type="datetime1">
              <a:rPr lang="ru-RU" smtClean="0"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6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65A1-ACF0-42D8-8317-324F9C71A317}" type="datetime1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36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B7C1-33AA-4524-A810-D962AB97AC58}" type="datetime1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55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9DC">
            <a:alpha val="3176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990A7-CE9E-45D4-9B70-210BCBAF56F6}" type="datetime1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326DB-6954-45CD-9C1F-FE22B94FD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25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1</a:t>
            </a:fld>
            <a:endParaRPr lang="ru-RU"/>
          </a:p>
        </p:txBody>
      </p:sp>
      <p:pic>
        <p:nvPicPr>
          <p:cNvPr id="1026" name="Picture 2" descr="C:\Павлова 4\ЕД-2015\облож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116632"/>
            <a:ext cx="4534151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75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83856" y="404664"/>
            <a:ext cx="5760640" cy="504056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Жильё для сирот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3071664" y="5877272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dirty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3349247" y="1844825"/>
            <a:ext cx="5629858" cy="457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983432" y="5616627"/>
            <a:ext cx="1051316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Отсутствие возможности получить жилье в месте постоянного проживания сироты 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Медленное  исполнение судебных решений (окончено и прекращено 27% (153) исполнительных производств по данной категории дел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Неэффективность судебной защиты: 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Увеличение в 5,8 раз количества исполнительных производств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Практика подачи исков Правительства Пермского края об отсрочке исполнения судебных решений о предоставлении жилья </a:t>
            </a:r>
            <a:r>
              <a:rPr lang="ru-RU" sz="2400" b="1" dirty="0" err="1"/>
              <a:t>спецжилфонда</a:t>
            </a:r>
            <a:r>
              <a:rPr lang="ru-RU" sz="2400" b="1" dirty="0"/>
              <a:t>  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Остались неисполненными 418 исполнительных производств по предоставлению жилья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Павлова 4\ЕД-2015\Презентация ЕД-2015\20151223_1614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13"/>
          <a:stretch/>
        </p:blipFill>
        <p:spPr bwMode="auto">
          <a:xfrm>
            <a:off x="8571909" y="1916832"/>
            <a:ext cx="3343360" cy="4558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3349247" y="1844824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1982700" y="5445224"/>
            <a:ext cx="8392764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939548" y="260648"/>
            <a:ext cx="8496756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C00000"/>
              </a:buClr>
            </a:pPr>
            <a:r>
              <a:rPr lang="ru-RU" sz="2800" dirty="0"/>
              <a:t>Право на охрану здоровья и медицинскую помощь</a:t>
            </a:r>
          </a:p>
        </p:txBody>
      </p:sp>
      <p:sp>
        <p:nvSpPr>
          <p:cNvPr id="15" name="Заголовок 6"/>
          <p:cNvSpPr txBox="1">
            <a:spLocks/>
          </p:cNvSpPr>
          <p:nvPr/>
        </p:nvSpPr>
        <p:spPr>
          <a:xfrm>
            <a:off x="695401" y="1561455"/>
            <a:ext cx="7992887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Проблема медицинского обслуживания жителей отдалённых территорий - 27 жалоб (из них 21– коллективная):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11</a:t>
            </a:fld>
            <a:endParaRPr lang="ru-RU" dirty="0"/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695401" y="5103867"/>
            <a:ext cx="7128792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Право на достоинство в медицине</a:t>
            </a: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695401" y="4537129"/>
            <a:ext cx="7704856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Отсутствие узких специалистов; 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Территориальная отдалённость при отсутствии транспортного сообщения (отсутствие или плохое качество дорог, высокие цены на проезд и пр.);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Несвоевременное оказание скорой медицинской помощи (нехватка бригад при территориальной отдалённости посёлков)</a:t>
            </a:r>
          </a:p>
        </p:txBody>
      </p:sp>
    </p:spTree>
    <p:extLst>
      <p:ext uri="{BB962C8B-B14F-4D97-AF65-F5344CB8AC3E}">
        <p14:creationId xmlns:p14="http://schemas.microsoft.com/office/powerpoint/2010/main" val="41729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6"/>
          <p:cNvSpPr txBox="1">
            <a:spLocks/>
          </p:cNvSpPr>
          <p:nvPr/>
        </p:nvSpPr>
        <p:spPr>
          <a:xfrm>
            <a:off x="2207568" y="548680"/>
            <a:ext cx="7619293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C00000"/>
              </a:buClr>
            </a:pPr>
            <a:endParaRPr lang="ru-RU" sz="2400" dirty="0"/>
          </a:p>
          <a:p>
            <a:pPr algn="ctr">
              <a:buClr>
                <a:srgbClr val="C00000"/>
              </a:buClr>
            </a:pPr>
            <a:r>
              <a:rPr lang="ru-RU" sz="2800" dirty="0"/>
              <a:t>Право на </a:t>
            </a:r>
            <a:r>
              <a:rPr lang="ru-RU" sz="2800" dirty="0" err="1"/>
              <a:t>безбарьерную</a:t>
            </a:r>
            <a:r>
              <a:rPr lang="ru-RU" sz="2800" dirty="0"/>
              <a:t> среду</a:t>
            </a:r>
          </a:p>
        </p:txBody>
      </p:sp>
      <p:sp>
        <p:nvSpPr>
          <p:cNvPr id="17" name="Заголовок 6"/>
          <p:cNvSpPr txBox="1">
            <a:spLocks/>
          </p:cNvSpPr>
          <p:nvPr/>
        </p:nvSpPr>
        <p:spPr>
          <a:xfrm>
            <a:off x="999217" y="3212976"/>
            <a:ext cx="7400080" cy="18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Объекты социальной </a:t>
            </a:r>
            <a:r>
              <a:rPr lang="ru-RU" sz="2400" dirty="0" smtClean="0"/>
              <a:t>инфраструктуры</a:t>
            </a:r>
          </a:p>
          <a:p>
            <a:pPr>
              <a:buClr>
                <a:srgbClr val="C00000"/>
              </a:buClr>
            </a:pPr>
            <a:endParaRPr lang="ru-RU" sz="24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Объекты транспортной </a:t>
            </a:r>
            <a:r>
              <a:rPr lang="ru-RU" sz="2400" dirty="0" smtClean="0"/>
              <a:t>инфраструктуры</a:t>
            </a:r>
          </a:p>
          <a:p>
            <a:pPr>
              <a:buClr>
                <a:srgbClr val="C00000"/>
              </a:buClr>
            </a:pPr>
            <a:endParaRPr lang="ru-RU" sz="24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Доступность объектов жилищного </a:t>
            </a:r>
            <a:r>
              <a:rPr lang="ru-RU" sz="2400" dirty="0" smtClean="0"/>
              <a:t>фонда</a:t>
            </a:r>
          </a:p>
          <a:p>
            <a:pPr>
              <a:buClr>
                <a:srgbClr val="C00000"/>
              </a:buClr>
            </a:pPr>
            <a:endParaRPr lang="ru-RU" sz="24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Доля доступных объектов социальной, транспортной, инженерной инфраструктуры </a:t>
            </a:r>
            <a:r>
              <a:rPr lang="ru-RU" sz="2400" dirty="0" smtClean="0"/>
              <a:t>- 41</a:t>
            </a:r>
            <a:r>
              <a:rPr lang="ru-RU" sz="2400" dirty="0"/>
              <a:t>% (план по Российской Федерации – 45%)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12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297" y="1268760"/>
            <a:ext cx="2855128" cy="5075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9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2735930"/>
            <a:ext cx="4724351" cy="3149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6"/>
          <p:cNvSpPr txBox="1">
            <a:spLocks/>
          </p:cNvSpPr>
          <p:nvPr/>
        </p:nvSpPr>
        <p:spPr>
          <a:xfrm>
            <a:off x="1991544" y="5885496"/>
            <a:ext cx="8392764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2639616" y="648383"/>
            <a:ext cx="6592575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C00000"/>
              </a:buClr>
            </a:pPr>
            <a:r>
              <a:rPr lang="ru-RU" sz="2800" dirty="0"/>
              <a:t>Право на труд и вознаграждение за труд</a:t>
            </a:r>
          </a:p>
        </p:txBody>
      </p:sp>
      <p:sp>
        <p:nvSpPr>
          <p:cNvPr id="7" name="Заголовок 6"/>
          <p:cNvSpPr txBox="1">
            <a:spLocks/>
          </p:cNvSpPr>
          <p:nvPr/>
        </p:nvSpPr>
        <p:spPr>
          <a:xfrm>
            <a:off x="880546" y="1714591"/>
            <a:ext cx="907300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Увольнение без объяснения причин – злоупотребление правом</a:t>
            </a:r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880546" y="2482023"/>
            <a:ext cx="72008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Оплата труда в </a:t>
            </a:r>
            <a:r>
              <a:rPr lang="ru-RU" sz="2400" dirty="0" smtClean="0"/>
              <a:t>условиях </a:t>
            </a:r>
            <a:r>
              <a:rPr lang="ru-RU" sz="2400" dirty="0"/>
              <a:t>заёмного труда</a:t>
            </a:r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880546" y="3392884"/>
            <a:ext cx="5024479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Трудовые споры</a:t>
            </a: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880546" y="4056806"/>
            <a:ext cx="436161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Занятость населения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92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6"/>
          <p:cNvSpPr txBox="1">
            <a:spLocks/>
          </p:cNvSpPr>
          <p:nvPr/>
        </p:nvSpPr>
        <p:spPr>
          <a:xfrm>
            <a:off x="1991544" y="5885496"/>
            <a:ext cx="8392764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2891639" y="472249"/>
            <a:ext cx="6592575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C00000"/>
              </a:buClr>
            </a:pPr>
            <a:r>
              <a:rPr lang="ru-RU" sz="2800" dirty="0"/>
              <a:t>Занятость населения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14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23392" y="1412776"/>
            <a:ext cx="105131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На конец 2015 года на каждые 100 вакансий претендовало более 230 человек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400" b="1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Проблема несоответствия предлагаемых вакансий уровню </a:t>
            </a:r>
            <a:r>
              <a:rPr lang="ru-RU" sz="2400" b="1" dirty="0" smtClean="0"/>
              <a:t>соискателя</a:t>
            </a:r>
          </a:p>
          <a:p>
            <a:pPr>
              <a:buClr>
                <a:srgbClr val="C00000"/>
              </a:buClr>
            </a:pPr>
            <a:endParaRPr lang="ru-RU" sz="2400" b="1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Проблемы трудовой занятости пенсионеров</a:t>
            </a:r>
          </a:p>
          <a:p>
            <a:pPr>
              <a:buClr>
                <a:srgbClr val="C00000"/>
              </a:buClr>
            </a:pPr>
            <a:endParaRPr lang="ru-RU" sz="2400" b="1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Стимулирование занятости граждан пожилого возраста является одним из важных направлений государственной политики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9688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6"/>
          <p:cNvSpPr txBox="1">
            <a:spLocks/>
          </p:cNvSpPr>
          <p:nvPr/>
        </p:nvSpPr>
        <p:spPr>
          <a:xfrm>
            <a:off x="1991544" y="5885496"/>
            <a:ext cx="8392764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2891639" y="548680"/>
            <a:ext cx="6592575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C00000"/>
              </a:buClr>
            </a:pPr>
            <a:r>
              <a:rPr lang="ru-RU" sz="2800" dirty="0"/>
              <a:t>Право на жизнь</a:t>
            </a:r>
          </a:p>
        </p:txBody>
      </p:sp>
      <p:sp>
        <p:nvSpPr>
          <p:cNvPr id="7" name="Заголовок 6"/>
          <p:cNvSpPr txBox="1">
            <a:spLocks/>
          </p:cNvSpPr>
          <p:nvPr/>
        </p:nvSpPr>
        <p:spPr>
          <a:xfrm>
            <a:off x="2517492" y="3275658"/>
            <a:ext cx="6592575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983432" y="5229200"/>
            <a:ext cx="10297144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800" dirty="0"/>
              <a:t>Смерть от неестественных причин</a:t>
            </a:r>
            <a:r>
              <a:rPr lang="ru-RU" sz="2400" dirty="0"/>
              <a:t>:</a:t>
            </a:r>
          </a:p>
          <a:p>
            <a:pPr>
              <a:buClr>
                <a:srgbClr val="C00000"/>
              </a:buClr>
            </a:pPr>
            <a:endParaRPr lang="ru-RU" sz="2400" dirty="0"/>
          </a:p>
          <a:p>
            <a:pPr lvl="1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Самоубийства - </a:t>
            </a:r>
            <a:r>
              <a:rPr lang="ru-RU" sz="2800" b="1" dirty="0"/>
              <a:t>886</a:t>
            </a:r>
          </a:p>
          <a:p>
            <a:pPr lvl="1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400" b="1" dirty="0"/>
          </a:p>
          <a:p>
            <a:pPr lvl="1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Случайные отравления алкоголем – </a:t>
            </a:r>
            <a:r>
              <a:rPr lang="ru-RU" sz="2800" b="1" dirty="0"/>
              <a:t>602</a:t>
            </a:r>
          </a:p>
          <a:p>
            <a:pPr marL="0" lvl="1">
              <a:buClr>
                <a:srgbClr val="C00000"/>
              </a:buClr>
            </a:pPr>
            <a:endParaRPr lang="ru-RU" sz="2400" b="1" dirty="0"/>
          </a:p>
          <a:p>
            <a:pPr lvl="1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Смерть от переохлаждения лиц, находившихся в состоянии алкогольного опьянения - </a:t>
            </a:r>
            <a:r>
              <a:rPr lang="ru-RU" sz="2800" b="1" dirty="0"/>
              <a:t>76</a:t>
            </a:r>
            <a:r>
              <a:rPr lang="ru-RU" sz="2400" b="1" dirty="0"/>
              <a:t> случаев </a:t>
            </a:r>
          </a:p>
          <a:p>
            <a:pPr marL="0" lvl="1">
              <a:buClr>
                <a:srgbClr val="C00000"/>
              </a:buClr>
            </a:pPr>
            <a:endParaRPr lang="ru-RU" sz="2400" b="1" dirty="0"/>
          </a:p>
          <a:p>
            <a:pPr lvl="1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Транспортные несчастные случаи - 245 ДТП совершено водителями в состоянии алкогольного опьянения, погибло </a:t>
            </a:r>
            <a:r>
              <a:rPr lang="ru-RU" sz="2800" b="1" dirty="0"/>
              <a:t>67</a:t>
            </a:r>
            <a:r>
              <a:rPr lang="ru-RU" sz="2400" b="1" dirty="0"/>
              <a:t> человек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7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6"/>
          <p:cNvSpPr txBox="1">
            <a:spLocks/>
          </p:cNvSpPr>
          <p:nvPr/>
        </p:nvSpPr>
        <p:spPr>
          <a:xfrm>
            <a:off x="1991544" y="5885496"/>
            <a:ext cx="8392764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2567609" y="7192329"/>
            <a:ext cx="7239935" cy="8676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buClr>
                <a:srgbClr val="C00000"/>
              </a:buClr>
            </a:pPr>
            <a:endParaRPr lang="ru-RU" dirty="0"/>
          </a:p>
          <a:p>
            <a:pPr algn="just">
              <a:lnSpc>
                <a:spcPts val="2000"/>
              </a:lnSpc>
              <a:buClr>
                <a:srgbClr val="C00000"/>
              </a:buClr>
            </a:pPr>
            <a:endParaRPr lang="ru-RU" dirty="0"/>
          </a:p>
          <a:p>
            <a:pPr marL="457200" indent="-457200" algn="just">
              <a:lnSpc>
                <a:spcPts val="2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dirty="0"/>
          </a:p>
          <a:p>
            <a:pPr algn="just">
              <a:lnSpc>
                <a:spcPts val="2000"/>
              </a:lnSpc>
              <a:buClr>
                <a:srgbClr val="C00000"/>
              </a:buClr>
            </a:pPr>
            <a:endParaRPr lang="ru-RU" dirty="0"/>
          </a:p>
          <a:p>
            <a:pPr marL="457200" indent="-457200" algn="just">
              <a:lnSpc>
                <a:spcPts val="14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dirty="0"/>
          </a:p>
          <a:p>
            <a:pPr algn="just">
              <a:buClr>
                <a:srgbClr val="C00000"/>
              </a:buClr>
            </a:pPr>
            <a:endParaRPr lang="ru-RU" dirty="0"/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dirty="0"/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800" dirty="0"/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800" dirty="0"/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800" dirty="0"/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16</a:t>
            </a:fld>
            <a:endParaRPr lang="ru-RU" dirty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1055440" y="4509120"/>
            <a:ext cx="10153127" cy="8428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C00000"/>
              </a:buClr>
            </a:pPr>
            <a:r>
              <a:rPr lang="ru-RU" sz="2800" dirty="0"/>
              <a:t>Право на эффективную государственную защиту жертв совершенных преступлений и </a:t>
            </a:r>
            <a:r>
              <a:rPr lang="ru-RU" sz="2800" dirty="0" smtClean="0"/>
              <a:t>правонарушений</a:t>
            </a:r>
          </a:p>
          <a:p>
            <a:pPr algn="ctr">
              <a:buClr>
                <a:srgbClr val="C00000"/>
              </a:buClr>
            </a:pPr>
            <a:endParaRPr lang="ru-RU" sz="2400" dirty="0">
              <a:solidFill>
                <a:srgbClr val="FF0000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К Уполномоченному по правам человека в Пермском крае поступило 463 жалобы (в органы прокуратуры 10 046) на различные нарушения органов дознания и следствия при расследовании сообщений граждан о преступлениях и правонарушениях в отношении их (в </a:t>
            </a:r>
            <a:r>
              <a:rPr lang="ru-RU" sz="2400" dirty="0" err="1"/>
              <a:t>т.ч</a:t>
            </a:r>
            <a:r>
              <a:rPr lang="ru-RU" sz="2400" dirty="0"/>
              <a:t>. жалобы на бездействие со стороны сотрудников полиции</a:t>
            </a:r>
            <a:r>
              <a:rPr lang="ru-RU" sz="2400" dirty="0" smtClean="0"/>
              <a:t>)</a:t>
            </a:r>
          </a:p>
          <a:p>
            <a:pPr>
              <a:buClr>
                <a:srgbClr val="C00000"/>
              </a:buClr>
            </a:pPr>
            <a:endParaRPr lang="ru-RU" sz="24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Количество зарегистрированных преступлений на почве семейно-бытовых конфликтов – </a:t>
            </a:r>
            <a:r>
              <a:rPr lang="ru-RU" sz="2400" dirty="0" smtClean="0"/>
              <a:t>5430</a:t>
            </a:r>
          </a:p>
          <a:p>
            <a:pPr>
              <a:buClr>
                <a:srgbClr val="C00000"/>
              </a:buClr>
            </a:pPr>
            <a:endParaRPr lang="ru-RU" sz="24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Количество пострадавших – 3820, из них детей – 675, женщин – 2852 </a:t>
            </a:r>
          </a:p>
        </p:txBody>
      </p:sp>
    </p:spTree>
    <p:extLst>
      <p:ext uri="{BB962C8B-B14F-4D97-AF65-F5344CB8AC3E}">
        <p14:creationId xmlns:p14="http://schemas.microsoft.com/office/powerpoint/2010/main" val="30507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67408" y="548680"/>
            <a:ext cx="10297144" cy="56673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Территории Пермского края по уровням благополучия</a:t>
            </a:r>
            <a:br>
              <a:rPr lang="ru-RU" sz="2800" dirty="0"/>
            </a:br>
            <a:r>
              <a:rPr lang="ru-RU" sz="1800" dirty="0"/>
              <a:t>Степень благополучия от благополучных (темно-зеленого) до неблагополучных (красного)</a:t>
            </a: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3071664" y="5877272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dirty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3349247" y="1844824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17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296" y="1154189"/>
            <a:ext cx="5152706" cy="552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92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6"/>
          <p:cNvSpPr txBox="1">
            <a:spLocks/>
          </p:cNvSpPr>
          <p:nvPr/>
        </p:nvSpPr>
        <p:spPr>
          <a:xfrm>
            <a:off x="3071664" y="5877272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dirty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3349247" y="1844824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1991544" y="5885496"/>
            <a:ext cx="8392764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911424" y="4797152"/>
            <a:ext cx="10585176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32 из 48 территорий края попали в зону  социального неблагополучия</a:t>
            </a:r>
          </a:p>
          <a:p>
            <a:pPr algn="just">
              <a:buClr>
                <a:srgbClr val="C00000"/>
              </a:buClr>
            </a:pPr>
            <a:endParaRPr lang="ru-RU" sz="2400" dirty="0"/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Рост числа малоимущих семей с детьми: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2013 год - 73 тыс., 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начало 2015 года - 78,6 тыс., 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декабрь 2015 года - 95,8 тыс., в них 169,6 тыс. детей</a:t>
            </a:r>
          </a:p>
          <a:p>
            <a:pPr algn="just">
              <a:buClr>
                <a:srgbClr val="C00000"/>
              </a:buClr>
            </a:pPr>
            <a:endParaRPr lang="ru-RU" sz="2400" dirty="0"/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Количество бедных семей с детьми с доходом 50% и ниже  прожиточного минимума – 47, 3 тыс. </a:t>
            </a:r>
          </a:p>
          <a:p>
            <a:pPr algn="just">
              <a:buClr>
                <a:srgbClr val="C00000"/>
              </a:buClr>
            </a:pP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18</a:t>
            </a:fld>
            <a:endParaRPr lang="ru-RU"/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1343472" y="332207"/>
            <a:ext cx="9433047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C00000"/>
              </a:buClr>
            </a:pPr>
            <a:r>
              <a:rPr lang="ru-RU" sz="2800" dirty="0"/>
              <a:t>Проблемы бедности</a:t>
            </a:r>
          </a:p>
        </p:txBody>
      </p:sp>
    </p:spTree>
    <p:extLst>
      <p:ext uri="{BB962C8B-B14F-4D97-AF65-F5344CB8AC3E}">
        <p14:creationId xmlns:p14="http://schemas.microsoft.com/office/powerpoint/2010/main" val="159897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83432" y="764704"/>
            <a:ext cx="10153128" cy="566738"/>
          </a:xfrm>
        </p:spPr>
        <p:txBody>
          <a:bodyPr>
            <a:noAutofit/>
          </a:bodyPr>
          <a:lstStyle/>
          <a:p>
            <a:r>
              <a:rPr lang="ru-RU" sz="2400" dirty="0"/>
              <a:t>Чего лишились многодетные семьи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3071664" y="5877272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dirty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3349247" y="1844824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1559496" y="1844824"/>
            <a:ext cx="9663858" cy="21602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</a:pPr>
            <a:endParaRPr lang="ru-RU" sz="24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 Отменены ежемесячные денежные выплаты на третьего ребенка или последующих детей, рожденных в 2014 </a:t>
            </a:r>
            <a:r>
              <a:rPr lang="ru-RU" sz="2400" dirty="0" smtClean="0"/>
              <a:t>году</a:t>
            </a:r>
          </a:p>
          <a:p>
            <a:pPr>
              <a:buClr>
                <a:srgbClr val="C00000"/>
              </a:buClr>
            </a:pPr>
            <a:endParaRPr lang="ru-RU" sz="24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 Не продолжена программа регионального материнского </a:t>
            </a:r>
            <a:r>
              <a:rPr lang="ru-RU" sz="2400" dirty="0" smtClean="0"/>
              <a:t>капитала</a:t>
            </a:r>
          </a:p>
          <a:p>
            <a:pPr>
              <a:buClr>
                <a:srgbClr val="C00000"/>
              </a:buClr>
            </a:pPr>
            <a:endParaRPr lang="ru-RU" sz="24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Не сохранена компенсация на возмещение затрат, произведенных на заготовку, транспортировку и распиловку </a:t>
            </a:r>
            <a:r>
              <a:rPr lang="ru-RU" sz="2400" dirty="0" smtClean="0"/>
              <a:t>древесины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19</a:t>
            </a:fld>
            <a:endParaRPr lang="ru-RU"/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1004137" y="4797152"/>
            <a:ext cx="979308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На конец года было заключено 923 социальных контракта с малоимущими семьями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548680"/>
            <a:ext cx="1858974" cy="114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858630" y="1010439"/>
            <a:ext cx="5629858" cy="566738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Уполномоченный по правам человека в Пермском крае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289495"/>
            <a:ext cx="792088" cy="149281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  <a:extLst/>
        </p:spPr>
      </p:pic>
      <p:sp>
        <p:nvSpPr>
          <p:cNvPr id="10" name="Заголовок 6"/>
          <p:cNvSpPr txBox="1">
            <a:spLocks/>
          </p:cNvSpPr>
          <p:nvPr/>
        </p:nvSpPr>
        <p:spPr>
          <a:xfrm>
            <a:off x="2495600" y="3131642"/>
            <a:ext cx="7056784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/>
              <a:t>Ежегодный доклад 2015</a:t>
            </a: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3071664" y="5877272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/>
              <a:t>17 марта 2016</a:t>
            </a:r>
          </a:p>
          <a:p>
            <a:pPr algn="ctr"/>
            <a:r>
              <a:rPr lang="ru-RU" sz="1800" dirty="0"/>
              <a:t>Пермь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4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51608" y="332656"/>
            <a:ext cx="10225136" cy="56673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Адресный принцип в социальной политике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3349247" y="1844824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3349247" y="2411562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4079776" y="1186143"/>
            <a:ext cx="5544616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20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1424" y="980728"/>
            <a:ext cx="105851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В 2015 году, к сожалению, без широкого обсуждения с заинтересованными социальными группами, на законодательном уровне осуществлён решительный поворот в социальной политике в сторону её адресности, переход от категориальной поддержки к поддержке по принципам нуждаемости</a:t>
            </a:r>
          </a:p>
          <a:p>
            <a:pPr algn="just">
              <a:buClr>
                <a:srgbClr val="C00000"/>
              </a:buClr>
            </a:pPr>
            <a:endParaRPr lang="ru-RU" sz="2400" b="1" dirty="0"/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Высвободившиеся средства должны быть направлены на повышение эффективности социальной политики: преодоление бедности, повышение доходов семей с детьми, снижение смертности и т.д. 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400" b="1" dirty="0"/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Эти процессы в социальной политике должны стать предметом общественного и депутатского обсуждения, в корне изменить стиль работы территориальных органов Министерства социального развития и органов местного самоуправления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4709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6"/>
          <p:cNvSpPr txBox="1">
            <a:spLocks/>
          </p:cNvSpPr>
          <p:nvPr/>
        </p:nvSpPr>
        <p:spPr>
          <a:xfrm>
            <a:off x="1055440" y="568232"/>
            <a:ext cx="10297144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C00000"/>
              </a:buClr>
            </a:pPr>
            <a:r>
              <a:rPr lang="ru-RU" sz="2800" dirty="0"/>
              <a:t>Эффективность защиты прав человека в Пермском крае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21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6676" y="1647669"/>
            <a:ext cx="101531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Регламент межведомственного взаимодействия и  План мероприятий по исполнению рекомендаций, отраженных в ежегодных докладах Уполномоченного по правам человека в Пермском крае </a:t>
            </a:r>
            <a:endParaRPr lang="ru-RU" sz="2400" b="1" dirty="0" smtClean="0"/>
          </a:p>
          <a:p>
            <a:pPr algn="just">
              <a:buClr>
                <a:srgbClr val="C00000"/>
              </a:buClr>
            </a:pPr>
            <a:endParaRPr lang="ru-RU" sz="2400" b="1" dirty="0"/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Законодательное расширение полномочий Уполномоченного по правам человека на федеральном и региональном уровнях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8684" y="3955993"/>
            <a:ext cx="10081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Взаимодействие с надзорными органами и органами местного самоуправления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35460" y="4797152"/>
            <a:ext cx="9937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Восстановлены нарушенные права в 73% случаев </a:t>
            </a:r>
          </a:p>
        </p:txBody>
      </p:sp>
    </p:spTree>
    <p:extLst>
      <p:ext uri="{BB962C8B-B14F-4D97-AF65-F5344CB8AC3E}">
        <p14:creationId xmlns:p14="http://schemas.microsoft.com/office/powerpoint/2010/main" val="27684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6"/>
          <p:cNvSpPr txBox="1">
            <a:spLocks/>
          </p:cNvSpPr>
          <p:nvPr/>
        </p:nvSpPr>
        <p:spPr>
          <a:xfrm>
            <a:off x="3287688" y="764704"/>
            <a:ext cx="6408712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C00000"/>
              </a:buClr>
            </a:pPr>
            <a:r>
              <a:rPr lang="ru-RU" sz="2800" dirty="0"/>
              <a:t>ЗАКЛЮЧЕНИЕ И РЕКОМЕНДАЦИИ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22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71464" y="2204865"/>
            <a:ext cx="9937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Ситуацию с соблюдением прав и свобод человека на территории Пермского края в 2015 году следует признать удовлетворительной</a:t>
            </a:r>
          </a:p>
        </p:txBody>
      </p:sp>
    </p:spTree>
    <p:extLst>
      <p:ext uri="{BB962C8B-B14F-4D97-AF65-F5344CB8AC3E}">
        <p14:creationId xmlns:p14="http://schemas.microsoft.com/office/powerpoint/2010/main" val="5031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23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9416" y="764705"/>
            <a:ext cx="105851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2400" b="1" dirty="0"/>
              <a:t>Комитет по социальной политике Законодательного Собрания Пермского края в 2016 году планирует заслушать информацию Правительства Пермского края:</a:t>
            </a:r>
          </a:p>
          <a:p>
            <a:pPr algn="just">
              <a:buClr>
                <a:srgbClr val="C00000"/>
              </a:buClr>
            </a:pPr>
            <a:endParaRPr lang="ru-RU" sz="2400" b="1" dirty="0"/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о мерах социальной поддержки малоимущих семей с детьми, в том числе  многодетных семей, в течение 2016 года;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400" b="1" dirty="0"/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о мерах, принимаемых по обеспечению жильем детей-сирот, детей, оставшихся без попечения родителей, и лиц из их числа по месту их проживания в течение 2016 года.</a:t>
            </a:r>
          </a:p>
          <a:p>
            <a:pPr algn="just">
              <a:buClr>
                <a:srgbClr val="C00000"/>
              </a:buClr>
            </a:pP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2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24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9168" y="836712"/>
            <a:ext cx="110172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2400" b="1" dirty="0"/>
              <a:t>Законодательное Собрание Пермского края рекомендует:</a:t>
            </a:r>
          </a:p>
          <a:p>
            <a:pPr algn="just">
              <a:buClr>
                <a:srgbClr val="C00000"/>
              </a:buClr>
            </a:pPr>
            <a:endParaRPr lang="ru-RU" sz="2400" b="1" dirty="0"/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Комитету по социальной политике Законодательного Собрания Пермского края провести заседание круглого стола на тему «О проблемах трудовой занятости социальных категорий граждан, а также уволенных в связи с массовым высвобождением работников»</a:t>
            </a:r>
          </a:p>
          <a:p>
            <a:pPr algn="just">
              <a:buClr>
                <a:srgbClr val="C00000"/>
              </a:buClr>
            </a:pPr>
            <a:endParaRPr lang="ru-RU" sz="2400" b="1" dirty="0"/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Уполномоченному по правам человека в Пермском крае провести заседание круглого стола на тему «Межведомственное и межсекторное взаимодействие по вопросам защиты прав жертв семейного и бытового насилия»</a:t>
            </a:r>
          </a:p>
        </p:txBody>
      </p:sp>
    </p:spTree>
    <p:extLst>
      <p:ext uri="{BB962C8B-B14F-4D97-AF65-F5344CB8AC3E}">
        <p14:creationId xmlns:p14="http://schemas.microsoft.com/office/powerpoint/2010/main" val="40294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25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83432" y="548680"/>
            <a:ext cx="1044115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ru-RU" sz="2400" b="1" dirty="0"/>
              <a:t>Законодательное Собрание Пермского края рекомендует:</a:t>
            </a:r>
          </a:p>
          <a:p>
            <a:pPr algn="just">
              <a:buClr>
                <a:srgbClr val="C00000"/>
              </a:buClr>
            </a:pPr>
            <a:endParaRPr lang="ru-RU" sz="2400" b="1" dirty="0"/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Администрации губернатора Пермского края утвердить план мероприятий, предусматривающий меры, направленные на исполнение рекомендаций Уполномоченного по правам человека в Пермском крае, изложенных в докладе</a:t>
            </a:r>
            <a:r>
              <a:rPr lang="ru-RU" sz="2400" b="1" dirty="0" smtClean="0"/>
              <a:t>.</a:t>
            </a:r>
          </a:p>
          <a:p>
            <a:pPr algn="just">
              <a:buClr>
                <a:srgbClr val="C00000"/>
              </a:buClr>
            </a:pPr>
            <a:endParaRPr lang="ru-RU" sz="2400" b="1" dirty="0"/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Совету представительных органов муниципальных образований Пермского края рассмотреть вопросы о финансировании и нормативно-правовом регулировании мероприятий по формированию муниципального жилищного фонда социального использования и маневренного жилищного фонда.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9948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104" y="875497"/>
            <a:ext cx="3323088" cy="203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2737272" y="3068960"/>
            <a:ext cx="6408712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C00000"/>
              </a:buClr>
            </a:pPr>
            <a:r>
              <a:rPr lang="ru-RU" sz="3600" dirty="0"/>
              <a:t>Спасибо 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26</a:t>
            </a:fld>
            <a:endParaRPr lang="ru-RU"/>
          </a:p>
        </p:txBody>
      </p:sp>
      <p:sp>
        <p:nvSpPr>
          <p:cNvPr id="7" name="Заголовок 6"/>
          <p:cNvSpPr txBox="1">
            <a:spLocks/>
          </p:cNvSpPr>
          <p:nvPr/>
        </p:nvSpPr>
        <p:spPr>
          <a:xfrm>
            <a:off x="2958292" y="5445224"/>
            <a:ext cx="6408712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C00000"/>
              </a:buClr>
            </a:pPr>
            <a:r>
              <a:rPr lang="ru-RU" sz="1800" dirty="0"/>
              <a:t>Уполномоченный по правам человека в Пермском крае</a:t>
            </a:r>
          </a:p>
          <a:p>
            <a:pPr algn="ctr">
              <a:buClr>
                <a:srgbClr val="C00000"/>
              </a:buClr>
            </a:pPr>
            <a:r>
              <a:rPr lang="ru-RU" sz="1800" dirty="0"/>
              <a:t> </a:t>
            </a:r>
          </a:p>
          <a:p>
            <a:pPr algn="ctr">
              <a:buClr>
                <a:srgbClr val="C00000"/>
              </a:buClr>
            </a:pPr>
            <a:r>
              <a:rPr lang="ru-RU" sz="1800" dirty="0"/>
              <a:t>614006 </a:t>
            </a:r>
            <a:r>
              <a:rPr lang="ru-RU" sz="1800" dirty="0" err="1"/>
              <a:t>г.Пермь</a:t>
            </a:r>
            <a:r>
              <a:rPr lang="ru-RU" sz="1800" dirty="0"/>
              <a:t>, </a:t>
            </a:r>
            <a:r>
              <a:rPr lang="ru-RU" sz="1800" dirty="0" err="1"/>
              <a:t>ул.Ленина</a:t>
            </a:r>
            <a:r>
              <a:rPr lang="ru-RU" sz="1800" dirty="0"/>
              <a:t>, 51 </a:t>
            </a:r>
          </a:p>
          <a:p>
            <a:pPr algn="ctr">
              <a:buClr>
                <a:srgbClr val="C00000"/>
              </a:buClr>
            </a:pPr>
            <a:r>
              <a:rPr lang="ru-RU" sz="1800" dirty="0"/>
              <a:t>(342)217-76-70</a:t>
            </a:r>
          </a:p>
          <a:p>
            <a:pPr algn="ctr">
              <a:buClr>
                <a:srgbClr val="C00000"/>
              </a:buClr>
            </a:pPr>
            <a:r>
              <a:rPr lang="ru-RU" sz="1800" dirty="0"/>
              <a:t>www.ombudsman.perm.ru</a:t>
            </a:r>
            <a:br>
              <a:rPr lang="ru-RU" sz="1800" dirty="0"/>
            </a:br>
            <a:r>
              <a:rPr lang="ru-RU" sz="1800" dirty="0"/>
              <a:t>E-</a:t>
            </a:r>
            <a:r>
              <a:rPr lang="ru-RU" sz="1800" dirty="0" err="1"/>
              <a:t>mail</a:t>
            </a:r>
            <a:r>
              <a:rPr lang="ru-RU" sz="1800" dirty="0"/>
              <a:t>: ombudsman@uppc.permkrai.ru </a:t>
            </a:r>
          </a:p>
        </p:txBody>
      </p:sp>
    </p:spTree>
    <p:extLst>
      <p:ext uri="{BB962C8B-B14F-4D97-AF65-F5344CB8AC3E}">
        <p14:creationId xmlns:p14="http://schemas.microsoft.com/office/powerpoint/2010/main" val="9672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27</a:t>
            </a:fld>
            <a:endParaRPr lang="ru-RU"/>
          </a:p>
        </p:txBody>
      </p:sp>
      <p:pic>
        <p:nvPicPr>
          <p:cNvPr id="1026" name="Picture 2" descr="C:\Павлова 4\ЕД-2015\облож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116632"/>
            <a:ext cx="4534151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48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595060"/>
            <a:ext cx="1440160" cy="88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87888" y="753368"/>
            <a:ext cx="4248472" cy="56673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ВАЖНЫЕ СОБЫТИЯ – 2015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919" y="335880"/>
            <a:ext cx="743750" cy="1401714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  <a:extLst/>
        </p:spPr>
      </p:pic>
      <p:sp>
        <p:nvSpPr>
          <p:cNvPr id="10" name="Заголовок 6"/>
          <p:cNvSpPr txBox="1">
            <a:spLocks/>
          </p:cNvSpPr>
          <p:nvPr/>
        </p:nvSpPr>
        <p:spPr>
          <a:xfrm>
            <a:off x="767408" y="3429000"/>
            <a:ext cx="11017224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15-летие создания института Уполномоченного по правам человека </a:t>
            </a:r>
            <a:endParaRPr lang="ru-RU" sz="2800" dirty="0" smtClean="0"/>
          </a:p>
          <a:p>
            <a:pPr algn="ctr"/>
            <a:r>
              <a:rPr lang="ru-RU" sz="2800" dirty="0" smtClean="0"/>
              <a:t>в </a:t>
            </a:r>
            <a:r>
              <a:rPr lang="ru-RU" sz="2800" dirty="0" err="1"/>
              <a:t>Прикамье</a:t>
            </a:r>
            <a:endParaRPr lang="ru-RU" sz="2800" dirty="0"/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3071664" y="5877272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dirty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3349247" y="1844824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70-летие Великой Победы</a:t>
            </a: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2467794" y="2411562"/>
            <a:ext cx="7660654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10-летие образования Пермского края</a:t>
            </a:r>
          </a:p>
        </p:txBody>
      </p:sp>
      <p:pic>
        <p:nvPicPr>
          <p:cNvPr id="1026" name="Picture 2" descr="C:\Users\espavlova\Desktop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261988"/>
            <a:ext cx="9525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374" y="4149080"/>
            <a:ext cx="5659805" cy="241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1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7" y="3206503"/>
            <a:ext cx="5249863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143672" y="548680"/>
            <a:ext cx="5544616" cy="56673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В 2015 году: </a:t>
            </a:r>
            <a:br>
              <a:rPr lang="ru-RU" sz="2800" dirty="0"/>
            </a:b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3071664" y="5877272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dirty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3349247" y="1844824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3349247" y="2411562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71464" y="746920"/>
            <a:ext cx="9498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Поступило 7386 обращений (10 632 человека), на 3% больше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3288 обращений – жалобы, на 7% больше (45% от общего количества обращений),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261 обращение – коллективные, которые подписали 4533 человека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68501" y="2810120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Проведены выездные приёмы: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в 21 муниципальном образовании и в 38 учреждениях принудительного содержания (принято 605 человек)</a:t>
            </a:r>
          </a:p>
        </p:txBody>
      </p:sp>
    </p:spTree>
    <p:extLst>
      <p:ext uri="{BB962C8B-B14F-4D97-AF65-F5344CB8AC3E}">
        <p14:creationId xmlns:p14="http://schemas.microsoft.com/office/powerpoint/2010/main" val="36612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7079" y="404664"/>
            <a:ext cx="6048672" cy="56673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Приёмы в 2015 году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(в том числе скайп-приёмы)</a:t>
            </a: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3071664" y="5877272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dirty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3349247" y="1844824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3349247" y="2411562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5" y="1052736"/>
            <a:ext cx="4219263" cy="561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5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99456" y="332656"/>
            <a:ext cx="9721080" cy="56673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Структура категорий нарушенных прав в 2015 году</a:t>
            </a: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3071664" y="5877272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dirty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3349247" y="1844824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3349247" y="2411562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91631"/>
              </p:ext>
            </p:extLst>
          </p:nvPr>
        </p:nvGraphicFramePr>
        <p:xfrm>
          <a:off x="2063552" y="476672"/>
          <a:ext cx="7858125" cy="554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8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49247" y="823904"/>
            <a:ext cx="5544616" cy="56673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СОЦИАЛЬНЫЕ ПРАВА</a:t>
            </a:r>
            <a:br>
              <a:rPr lang="ru-RU" sz="2800" dirty="0"/>
            </a:b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3349247" y="2411562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3541218" y="823904"/>
            <a:ext cx="5544616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/>
              <a:t>39% от общего количества жалоб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83432" y="1778910"/>
            <a:ext cx="101531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Право на жилище – 685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400" b="1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400" b="1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400" b="1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400" b="1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Право на охрану здоровья и медицинскую помощь – 475 (из них 236 по линии ФСИН)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Право на социальное обеспечение – 288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t="7502" r="-2173" b="44106"/>
          <a:stretch/>
        </p:blipFill>
        <p:spPr bwMode="auto">
          <a:xfrm>
            <a:off x="5950673" y="1628800"/>
            <a:ext cx="3028432" cy="1953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83432" y="4941169"/>
            <a:ext cx="10225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Право на защиту материнства и детства, семьи – 54 (по линии Уполномоченного по правам ребёнка в Пермском крае – 221) </a:t>
            </a:r>
          </a:p>
        </p:txBody>
      </p:sp>
    </p:spTree>
    <p:extLst>
      <p:ext uri="{BB962C8B-B14F-4D97-AF65-F5344CB8AC3E}">
        <p14:creationId xmlns:p14="http://schemas.microsoft.com/office/powerpoint/2010/main" val="8067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spavlova\Desktop\20150227_1709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3122100"/>
            <a:ext cx="2611016" cy="34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34489" y="188640"/>
            <a:ext cx="5544616" cy="56673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Право на жилище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3071664" y="5877272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dirty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3349247" y="1844824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983432" y="1278086"/>
            <a:ext cx="9217024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Проблемы размещения погорельцев, а также граждан, оказавшихся без крыши над головой</a:t>
            </a:r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871588" y="4579409"/>
            <a:ext cx="10585176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Переселение из аварийных домов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Инвалиды без жилья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Жильё для ветеранов Великой Отечественной войны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Проблемы получения жилья лицами из числа детей-сирот и детей, оставшихся без попечения родителей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Забытые посёлки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Выселение из общежитий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Проблема соблюдения жилищных прав граждан, владеющих жи</a:t>
            </a:r>
            <a:r>
              <a:rPr lang="ru-RU" sz="2400" dirty="0">
                <a:solidFill>
                  <a:schemeClr val="bg1"/>
                </a:solidFill>
              </a:rPr>
              <a:t>лыми</a:t>
            </a:r>
            <a:r>
              <a:rPr lang="ru-RU" sz="2400" dirty="0"/>
              <a:t> помещениями, расположенными вблизи магистральных трубоп</a:t>
            </a:r>
            <a:r>
              <a:rPr lang="ru-RU" sz="2400" dirty="0">
                <a:solidFill>
                  <a:schemeClr val="bg1"/>
                </a:solidFill>
              </a:rPr>
              <a:t>роводов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4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6"/>
          <p:cNvSpPr txBox="1">
            <a:spLocks/>
          </p:cNvSpPr>
          <p:nvPr/>
        </p:nvSpPr>
        <p:spPr>
          <a:xfrm>
            <a:off x="3071664" y="5877272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dirty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3349247" y="1844824"/>
            <a:ext cx="5629858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12" name="Заголовок 6"/>
          <p:cNvSpPr txBox="1">
            <a:spLocks/>
          </p:cNvSpPr>
          <p:nvPr/>
        </p:nvSpPr>
        <p:spPr>
          <a:xfrm>
            <a:off x="1919536" y="2924944"/>
            <a:ext cx="8392764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326DB-6954-45CD-9C1F-FE22B94FDDE1}" type="slidenum">
              <a:rPr lang="ru-RU" smtClean="0"/>
              <a:t>9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71664" y="476672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Проблема временного жилья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2914" y="1772816"/>
            <a:ext cx="622918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200" b="1" dirty="0"/>
              <a:t>Сокращение объёмов муниципального маневренного жилищного фонда: маневренный фонд сформирован лишь в 30 из 48 территорий (68%)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200" b="1" dirty="0"/>
              <a:t>Обеспечено временным жильём 61% нуждающихся семей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200" b="1" dirty="0"/>
              <a:t>В 71,2% территориях нормативно не урегулированы механизмы предоставления временного жилья</a:t>
            </a:r>
          </a:p>
        </p:txBody>
      </p:sp>
      <p:pic>
        <p:nvPicPr>
          <p:cNvPr id="3074" name="Picture 2" descr="http://cityread.ru/wp-content/uploads/2015/08/V-Permi-esche-v-odnom-dome-sozd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2" t="249" r="23357"/>
          <a:stretch/>
        </p:blipFill>
        <p:spPr bwMode="auto">
          <a:xfrm>
            <a:off x="7176120" y="1244914"/>
            <a:ext cx="3844846" cy="4494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93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</TotalTime>
  <Words>1185</Words>
  <Application>Microsoft Office PowerPoint</Application>
  <PresentationFormat>Произвольный</PresentationFormat>
  <Paragraphs>188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Уполномоченный по правам человека в Пермском крае </vt:lpstr>
      <vt:lpstr>ВАЖНЫЕ СОБЫТИЯ – 2015 </vt:lpstr>
      <vt:lpstr>  В 2015 году:  </vt:lpstr>
      <vt:lpstr>Приёмы в 2015 году (в том числе скайп-приёмы)</vt:lpstr>
      <vt:lpstr>Структура категорий нарушенных прав в 2015 году</vt:lpstr>
      <vt:lpstr>СОЦИАЛЬНЫЕ ПРАВА </vt:lpstr>
      <vt:lpstr>Право на жилище</vt:lpstr>
      <vt:lpstr>Проблема временного жилья</vt:lpstr>
      <vt:lpstr>Жильё для сирот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Территории Пермского края по уровням благополучия Степень благополучия от благополучных (темно-зеленого) до неблагополучных (красного)</vt:lpstr>
      <vt:lpstr>Презентация PowerPoint</vt:lpstr>
      <vt:lpstr>Чего лишились многодетные семьи</vt:lpstr>
      <vt:lpstr>Адресный принцип в социальной политике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Павлова Элина Сергеевна</dc:creator>
  <cp:lastModifiedBy>Павлова Элина Сергеевна</cp:lastModifiedBy>
  <cp:revision>111</cp:revision>
  <cp:lastPrinted>2016-03-17T05:08:02Z</cp:lastPrinted>
  <dcterms:created xsi:type="dcterms:W3CDTF">2016-03-01T10:24:31Z</dcterms:created>
  <dcterms:modified xsi:type="dcterms:W3CDTF">2016-03-17T05:23:09Z</dcterms:modified>
</cp:coreProperties>
</file>