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89" r:id="rId2"/>
    <p:sldId id="287" r:id="rId3"/>
    <p:sldId id="282" r:id="rId4"/>
    <p:sldId id="288" r:id="rId5"/>
    <p:sldId id="290" r:id="rId6"/>
    <p:sldId id="286" r:id="rId7"/>
    <p:sldId id="284" r:id="rId8"/>
    <p:sldId id="283" r:id="rId9"/>
    <p:sldId id="280" r:id="rId10"/>
    <p:sldId id="281" r:id="rId11"/>
    <p:sldId id="291" r:id="rId12"/>
    <p:sldId id="285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49BAD5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08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812" y="-96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9B28F-482A-4513-B6F3-4C3D06177762}" type="doc">
      <dgm:prSet loTypeId="urn:microsoft.com/office/officeart/2005/8/layout/radial6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CDFA3C-1CE4-4883-BA5A-F728CBEA27A0}">
      <dgm:prSet phldrT="[Текст]"/>
      <dgm:spPr/>
      <dgm:t>
        <a:bodyPr/>
        <a:lstStyle/>
        <a:p>
          <a:r>
            <a:rPr lang="ru-RU" dirty="0" smtClean="0"/>
            <a:t>ПКО ВОИ</a:t>
          </a:r>
          <a:endParaRPr lang="ru-RU" dirty="0"/>
        </a:p>
      </dgm:t>
    </dgm:pt>
    <dgm:pt modelId="{FD0C87FC-AA2B-42F5-9356-4BEE24AA3BD3}" type="parTrans" cxnId="{EEDCB193-FE64-4AC3-B641-730A24CDAFFF}">
      <dgm:prSet/>
      <dgm:spPr/>
      <dgm:t>
        <a:bodyPr/>
        <a:lstStyle/>
        <a:p>
          <a:endParaRPr lang="ru-RU"/>
        </a:p>
      </dgm:t>
    </dgm:pt>
    <dgm:pt modelId="{8E8C65DD-64DF-45E9-99D5-CFCB04541910}" type="sibTrans" cxnId="{EEDCB193-FE64-4AC3-B641-730A24CDAFFF}">
      <dgm:prSet/>
      <dgm:spPr/>
      <dgm:t>
        <a:bodyPr/>
        <a:lstStyle/>
        <a:p>
          <a:endParaRPr lang="ru-RU"/>
        </a:p>
      </dgm:t>
    </dgm:pt>
    <dgm:pt modelId="{633D8750-DA10-49BD-B727-50DAB64B3B96}">
      <dgm:prSet phldrT="[Текст]" custT="1"/>
      <dgm:spPr/>
      <dgm:t>
        <a:bodyPr/>
        <a:lstStyle/>
        <a:p>
          <a:r>
            <a:rPr lang="ru-RU" sz="1600" b="1" dirty="0" smtClean="0"/>
            <a:t>Уполномоченный по правам человека</a:t>
          </a:r>
          <a:endParaRPr lang="ru-RU" sz="1600" b="1" dirty="0"/>
        </a:p>
      </dgm:t>
    </dgm:pt>
    <dgm:pt modelId="{0120EC7A-B16C-4065-9A75-AC99FB64B6B1}" type="parTrans" cxnId="{18CCBC52-5DBB-4A93-BEF6-6DEFC1EB871A}">
      <dgm:prSet/>
      <dgm:spPr/>
      <dgm:t>
        <a:bodyPr/>
        <a:lstStyle/>
        <a:p>
          <a:endParaRPr lang="ru-RU"/>
        </a:p>
      </dgm:t>
    </dgm:pt>
    <dgm:pt modelId="{FEA1AFE8-2022-4B48-A30A-2A85734EADDA}" type="sibTrans" cxnId="{18CCBC52-5DBB-4A93-BEF6-6DEFC1EB871A}">
      <dgm:prSet/>
      <dgm:spPr/>
      <dgm:t>
        <a:bodyPr/>
        <a:lstStyle/>
        <a:p>
          <a:endParaRPr lang="ru-RU"/>
        </a:p>
      </dgm:t>
    </dgm:pt>
    <dgm:pt modelId="{07CDDD03-A3EB-402B-A7EC-D3FCE2F86ADF}">
      <dgm:prSet phldrT="[Текст]" custT="1"/>
      <dgm:spPr/>
      <dgm:t>
        <a:bodyPr/>
        <a:lstStyle/>
        <a:p>
          <a:r>
            <a:rPr lang="ru-RU" sz="1600" b="1" dirty="0" smtClean="0"/>
            <a:t>Органы прокуратуры</a:t>
          </a:r>
          <a:endParaRPr lang="ru-RU" sz="1600" b="1" dirty="0"/>
        </a:p>
      </dgm:t>
    </dgm:pt>
    <dgm:pt modelId="{8DD08DB1-0CAC-401A-A704-B308ED504B8F}" type="parTrans" cxnId="{1BE9E4F0-A66B-4513-82BF-9BB2B62E4CF7}">
      <dgm:prSet/>
      <dgm:spPr/>
      <dgm:t>
        <a:bodyPr/>
        <a:lstStyle/>
        <a:p>
          <a:endParaRPr lang="ru-RU"/>
        </a:p>
      </dgm:t>
    </dgm:pt>
    <dgm:pt modelId="{4B673446-7A36-4106-9FBF-E8CC401B6025}" type="sibTrans" cxnId="{1BE9E4F0-A66B-4513-82BF-9BB2B62E4CF7}">
      <dgm:prSet/>
      <dgm:spPr/>
      <dgm:t>
        <a:bodyPr/>
        <a:lstStyle/>
        <a:p>
          <a:endParaRPr lang="ru-RU"/>
        </a:p>
      </dgm:t>
    </dgm:pt>
    <dgm:pt modelId="{18327DAD-D1F4-4DFE-9E61-A1A2C891BE40}">
      <dgm:prSet phldrT="[Текст]" custT="1"/>
      <dgm:spPr/>
      <dgm:t>
        <a:bodyPr/>
        <a:lstStyle/>
        <a:p>
          <a:r>
            <a:rPr lang="ru-RU" sz="1600" b="1" i="0" dirty="0" smtClean="0"/>
            <a:t>Судебные органы </a:t>
          </a:r>
          <a:endParaRPr lang="ru-RU" sz="1600" b="1" dirty="0"/>
        </a:p>
      </dgm:t>
    </dgm:pt>
    <dgm:pt modelId="{E0E106E7-262B-4343-93B9-C1F9EE8DED12}" type="parTrans" cxnId="{899C48E7-56E0-45D7-86B2-7B170F3A0E15}">
      <dgm:prSet/>
      <dgm:spPr/>
      <dgm:t>
        <a:bodyPr/>
        <a:lstStyle/>
        <a:p>
          <a:endParaRPr lang="ru-RU"/>
        </a:p>
      </dgm:t>
    </dgm:pt>
    <dgm:pt modelId="{34E8149E-6548-44F7-8236-06A4571CC4BF}" type="sibTrans" cxnId="{899C48E7-56E0-45D7-86B2-7B170F3A0E15}">
      <dgm:prSet/>
      <dgm:spPr/>
      <dgm:t>
        <a:bodyPr/>
        <a:lstStyle/>
        <a:p>
          <a:endParaRPr lang="ru-RU"/>
        </a:p>
      </dgm:t>
    </dgm:pt>
    <dgm:pt modelId="{BC569828-E946-4552-BABC-7DC1819BE9D4}">
      <dgm:prSet phldrT="[Текст]" custT="1"/>
      <dgm:spPr/>
      <dgm:t>
        <a:bodyPr/>
        <a:lstStyle/>
        <a:p>
          <a:r>
            <a:rPr lang="ru-RU" sz="1600" b="1" dirty="0" smtClean="0"/>
            <a:t>Организации различных форм собственности</a:t>
          </a:r>
          <a:endParaRPr lang="ru-RU" sz="1600" b="1" dirty="0"/>
        </a:p>
      </dgm:t>
    </dgm:pt>
    <dgm:pt modelId="{3D696309-591E-41EC-8562-A12E47EA960F}" type="parTrans" cxnId="{AE9DCB6E-EFEA-4705-BB14-32C9A82883B2}">
      <dgm:prSet/>
      <dgm:spPr/>
      <dgm:t>
        <a:bodyPr/>
        <a:lstStyle/>
        <a:p>
          <a:endParaRPr lang="ru-RU"/>
        </a:p>
      </dgm:t>
    </dgm:pt>
    <dgm:pt modelId="{089FB43D-1EF4-4C75-8111-7DC0BA532623}" type="sibTrans" cxnId="{AE9DCB6E-EFEA-4705-BB14-32C9A82883B2}">
      <dgm:prSet/>
      <dgm:spPr/>
      <dgm:t>
        <a:bodyPr/>
        <a:lstStyle/>
        <a:p>
          <a:endParaRPr lang="ru-RU"/>
        </a:p>
      </dgm:t>
    </dgm:pt>
    <dgm:pt modelId="{597B94EC-023D-4D83-8139-4BF11DC301C9}">
      <dgm:prSet phldrT="[Текст]" custRadScaleRad="101793" custRadScaleInc="2458"/>
      <dgm:spPr/>
      <dgm:t>
        <a:bodyPr/>
        <a:lstStyle/>
        <a:p>
          <a:endParaRPr lang="ru-RU"/>
        </a:p>
      </dgm:t>
    </dgm:pt>
    <dgm:pt modelId="{5679ED94-C3EB-4896-BAF7-896602C4F2B2}" type="parTrans" cxnId="{E232FC54-0A3F-432E-BE6A-D6FAFA479366}">
      <dgm:prSet/>
      <dgm:spPr/>
      <dgm:t>
        <a:bodyPr/>
        <a:lstStyle/>
        <a:p>
          <a:endParaRPr lang="ru-RU"/>
        </a:p>
      </dgm:t>
    </dgm:pt>
    <dgm:pt modelId="{49F4FF02-2A80-4108-AD19-D380BB55DAF2}" type="sibTrans" cxnId="{E232FC54-0A3F-432E-BE6A-D6FAFA479366}">
      <dgm:prSet/>
      <dgm:spPr/>
      <dgm:t>
        <a:bodyPr/>
        <a:lstStyle/>
        <a:p>
          <a:endParaRPr lang="ru-RU"/>
        </a:p>
      </dgm:t>
    </dgm:pt>
    <dgm:pt modelId="{DCFEFAF2-4A16-4879-8644-4E68DD36792D}">
      <dgm:prSet/>
      <dgm:spPr/>
      <dgm:t>
        <a:bodyPr/>
        <a:lstStyle/>
        <a:p>
          <a:r>
            <a:rPr lang="ru-RU" b="1" dirty="0" smtClean="0"/>
            <a:t>Органы местного самоуправления</a:t>
          </a:r>
        </a:p>
      </dgm:t>
    </dgm:pt>
    <dgm:pt modelId="{ABE7A722-0831-4862-A99B-0F70D9EADB0B}" type="parTrans" cxnId="{DD67B844-53B2-4267-AB04-533089FB1167}">
      <dgm:prSet/>
      <dgm:spPr/>
      <dgm:t>
        <a:bodyPr/>
        <a:lstStyle/>
        <a:p>
          <a:endParaRPr lang="ru-RU"/>
        </a:p>
      </dgm:t>
    </dgm:pt>
    <dgm:pt modelId="{D37C827A-8265-442C-B7AE-9DBA7124E618}" type="sibTrans" cxnId="{DD67B844-53B2-4267-AB04-533089FB1167}">
      <dgm:prSet/>
      <dgm:spPr/>
      <dgm:t>
        <a:bodyPr/>
        <a:lstStyle/>
        <a:p>
          <a:endParaRPr lang="ru-RU"/>
        </a:p>
      </dgm:t>
    </dgm:pt>
    <dgm:pt modelId="{3E2A58CC-0152-43D5-8545-3551251AE8BC}">
      <dgm:prSet custT="1"/>
      <dgm:spPr/>
      <dgm:t>
        <a:bodyPr/>
        <a:lstStyle/>
        <a:p>
          <a:r>
            <a:rPr lang="ru-RU" sz="1600" b="1" dirty="0" smtClean="0"/>
            <a:t>Учреждения образования, здравоохранения</a:t>
          </a:r>
          <a:endParaRPr lang="ru-RU" sz="1600" b="1" dirty="0"/>
        </a:p>
      </dgm:t>
    </dgm:pt>
    <dgm:pt modelId="{4B8F2334-1BCD-4639-A257-920EC81F40AB}" type="parTrans" cxnId="{A08F2D28-745F-4355-B87E-9D31F18C14BD}">
      <dgm:prSet/>
      <dgm:spPr/>
      <dgm:t>
        <a:bodyPr/>
        <a:lstStyle/>
        <a:p>
          <a:endParaRPr lang="ru-RU"/>
        </a:p>
      </dgm:t>
    </dgm:pt>
    <dgm:pt modelId="{C2B4272A-6BE3-4E1D-B65C-7773E101500A}" type="sibTrans" cxnId="{A08F2D28-745F-4355-B87E-9D31F18C14BD}">
      <dgm:prSet/>
      <dgm:spPr/>
      <dgm:t>
        <a:bodyPr/>
        <a:lstStyle/>
        <a:p>
          <a:endParaRPr lang="ru-RU"/>
        </a:p>
      </dgm:t>
    </dgm:pt>
    <dgm:pt modelId="{6DB6881D-521A-4F8E-A662-DD645BF14AD4}">
      <dgm:prSet/>
      <dgm:spPr/>
      <dgm:t>
        <a:bodyPr/>
        <a:lstStyle/>
        <a:p>
          <a:r>
            <a:rPr lang="ru-RU" b="1" dirty="0" smtClean="0"/>
            <a:t>Министерство социального развития Пермского края</a:t>
          </a:r>
        </a:p>
        <a:p>
          <a:endParaRPr lang="ru-RU" dirty="0"/>
        </a:p>
      </dgm:t>
    </dgm:pt>
    <dgm:pt modelId="{096D32F1-8AF8-4EB7-BE67-EE530793AC12}" type="parTrans" cxnId="{1584A764-F5A3-4C3C-B72E-B368AAEFF8E1}">
      <dgm:prSet/>
      <dgm:spPr/>
      <dgm:t>
        <a:bodyPr/>
        <a:lstStyle/>
        <a:p>
          <a:endParaRPr lang="ru-RU"/>
        </a:p>
      </dgm:t>
    </dgm:pt>
    <dgm:pt modelId="{34CAEB78-8085-4B44-8158-2B802D762AEC}" type="sibTrans" cxnId="{1584A764-F5A3-4C3C-B72E-B368AAEFF8E1}">
      <dgm:prSet/>
      <dgm:spPr/>
      <dgm:t>
        <a:bodyPr/>
        <a:lstStyle/>
        <a:p>
          <a:endParaRPr lang="ru-RU"/>
        </a:p>
      </dgm:t>
    </dgm:pt>
    <dgm:pt modelId="{26EEF108-EDE2-4F88-BFAA-C6D4A7A2C9DA}" type="pres">
      <dgm:prSet presAssocID="{C089B28F-482A-4513-B6F3-4C3D061777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EB7307-2666-4645-B57A-C0132A318C13}" type="pres">
      <dgm:prSet presAssocID="{29CDFA3C-1CE4-4883-BA5A-F728CBEA27A0}" presName="centerShape" presStyleLbl="node0" presStyleIdx="0" presStyleCnt="1" custScaleX="164693" custScaleY="151573" custLinFactNeighborX="5386" custLinFactNeighborY="-797"/>
      <dgm:spPr/>
      <dgm:t>
        <a:bodyPr/>
        <a:lstStyle/>
        <a:p>
          <a:endParaRPr lang="ru-RU"/>
        </a:p>
      </dgm:t>
    </dgm:pt>
    <dgm:pt modelId="{FDDA3BD3-F1BE-4254-B2CF-29581013D7D3}" type="pres">
      <dgm:prSet presAssocID="{633D8750-DA10-49BD-B727-50DAB64B3B96}" presName="node" presStyleLbl="node1" presStyleIdx="0" presStyleCnt="7" custScaleX="189540" custScaleY="158294" custRadScaleRad="106701" custRadScaleInc="43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CC638-5186-446C-82A6-3EDAF5018E98}" type="pres">
      <dgm:prSet presAssocID="{633D8750-DA10-49BD-B727-50DAB64B3B96}" presName="dummy" presStyleCnt="0"/>
      <dgm:spPr/>
    </dgm:pt>
    <dgm:pt modelId="{45D41630-3A41-4E36-8B9B-05E233C4897B}" type="pres">
      <dgm:prSet presAssocID="{FEA1AFE8-2022-4B48-A30A-2A85734EADDA}" presName="sibTrans" presStyleLbl="sibTrans2D1" presStyleIdx="0" presStyleCnt="7" custLinFactNeighborX="-7220" custLinFactNeighborY="-5415"/>
      <dgm:spPr/>
      <dgm:t>
        <a:bodyPr/>
        <a:lstStyle/>
        <a:p>
          <a:endParaRPr lang="ru-RU"/>
        </a:p>
      </dgm:t>
    </dgm:pt>
    <dgm:pt modelId="{4B9B6AD4-A246-4D82-841B-513D3909ADDE}" type="pres">
      <dgm:prSet presAssocID="{07CDDD03-A3EB-402B-A7EC-D3FCE2F86ADF}" presName="node" presStyleLbl="node1" presStyleIdx="1" presStyleCnt="7" custScaleX="166483" custScaleY="155795" custRadScaleRad="142399" custRadScaleInc="3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7F4A4-EE9A-4745-8207-EBFCEFC31A65}" type="pres">
      <dgm:prSet presAssocID="{07CDDD03-A3EB-402B-A7EC-D3FCE2F86ADF}" presName="dummy" presStyleCnt="0"/>
      <dgm:spPr/>
    </dgm:pt>
    <dgm:pt modelId="{814E2F82-766D-478A-A574-EAFF2A306151}" type="pres">
      <dgm:prSet presAssocID="{4B673446-7A36-4106-9FBF-E8CC401B6025}" presName="sibTrans" presStyleLbl="sibTrans2D1" presStyleIdx="1" presStyleCnt="7" custLinFactNeighborX="1079" custLinFactNeighborY="2578"/>
      <dgm:spPr/>
      <dgm:t>
        <a:bodyPr/>
        <a:lstStyle/>
        <a:p>
          <a:endParaRPr lang="ru-RU"/>
        </a:p>
      </dgm:t>
    </dgm:pt>
    <dgm:pt modelId="{AACE9DB0-F38C-4D42-8192-5CE05EC86D7E}" type="pres">
      <dgm:prSet presAssocID="{18327DAD-D1F4-4DFE-9E61-A1A2C891BE40}" presName="node" presStyleLbl="node1" presStyleIdx="2" presStyleCnt="7" custScaleX="173045" custScaleY="158993" custRadScaleRad="126868" custRadScaleInc="-29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33A0D-EC64-44A9-BFC2-ED4DC838CE62}" type="pres">
      <dgm:prSet presAssocID="{18327DAD-D1F4-4DFE-9E61-A1A2C891BE40}" presName="dummy" presStyleCnt="0"/>
      <dgm:spPr/>
    </dgm:pt>
    <dgm:pt modelId="{208C4229-A5E3-4505-9A6E-A9013A714D3D}" type="pres">
      <dgm:prSet presAssocID="{34E8149E-6548-44F7-8236-06A4571CC4BF}" presName="sibTrans" presStyleLbl="sibTrans2D1" presStyleIdx="2" presStyleCnt="7"/>
      <dgm:spPr/>
      <dgm:t>
        <a:bodyPr/>
        <a:lstStyle/>
        <a:p>
          <a:endParaRPr lang="ru-RU"/>
        </a:p>
      </dgm:t>
    </dgm:pt>
    <dgm:pt modelId="{35BBEBCB-A52A-4964-A357-A56BE7CCADAB}" type="pres">
      <dgm:prSet presAssocID="{BC569828-E946-4552-BABC-7DC1819BE9D4}" presName="node" presStyleLbl="node1" presStyleIdx="3" presStyleCnt="7" custScaleX="178590" custScaleY="157477" custRadScaleRad="104981" custRadScaleInc="-22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9BE81-F07D-4E7E-BEDB-710C473801F9}" type="pres">
      <dgm:prSet presAssocID="{BC569828-E946-4552-BABC-7DC1819BE9D4}" presName="dummy" presStyleCnt="0"/>
      <dgm:spPr/>
    </dgm:pt>
    <dgm:pt modelId="{84BA4C1D-F1D8-4217-84A5-61946EFD23BF}" type="pres">
      <dgm:prSet presAssocID="{089FB43D-1EF4-4C75-8111-7DC0BA53262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34D84AFA-B53F-4016-80ED-88936D26C13D}" type="pres">
      <dgm:prSet presAssocID="{DCFEFAF2-4A16-4879-8644-4E68DD36792D}" presName="node" presStyleLbl="node1" presStyleIdx="4" presStyleCnt="7" custScaleX="178021" custScaleY="159103" custRadScaleRad="110524" custRadScaleInc="4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D46FC-5711-4867-AEC6-D170C16CF088}" type="pres">
      <dgm:prSet presAssocID="{DCFEFAF2-4A16-4879-8644-4E68DD36792D}" presName="dummy" presStyleCnt="0"/>
      <dgm:spPr/>
    </dgm:pt>
    <dgm:pt modelId="{626D5CB3-A0C4-4926-B9FE-D3D4BC3D2CF9}" type="pres">
      <dgm:prSet presAssocID="{D37C827A-8265-442C-B7AE-9DBA7124E61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CCB49C8-0289-40E2-BE96-E77533DE8795}" type="pres">
      <dgm:prSet presAssocID="{3E2A58CC-0152-43D5-8545-3551251AE8BC}" presName="node" presStyleLbl="node1" presStyleIdx="5" presStyleCnt="7" custScaleX="180882" custScaleY="153053" custRadScaleRad="132220" custRadScaleInc="40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99160-372A-4E4B-927A-8474550FC5E5}" type="pres">
      <dgm:prSet presAssocID="{3E2A58CC-0152-43D5-8545-3551251AE8BC}" presName="dummy" presStyleCnt="0"/>
      <dgm:spPr/>
    </dgm:pt>
    <dgm:pt modelId="{1A64ADC5-D0AC-4964-B1B4-22BB339CF20E}" type="pres">
      <dgm:prSet presAssocID="{C2B4272A-6BE3-4E1D-B65C-7773E101500A}" presName="sibTrans" presStyleLbl="sibTrans2D1" presStyleIdx="5" presStyleCnt="7"/>
      <dgm:spPr/>
      <dgm:t>
        <a:bodyPr/>
        <a:lstStyle/>
        <a:p>
          <a:endParaRPr lang="ru-RU"/>
        </a:p>
      </dgm:t>
    </dgm:pt>
    <dgm:pt modelId="{4EA00AFC-75FF-4BFD-9B84-67C473046FDA}" type="pres">
      <dgm:prSet presAssocID="{6DB6881D-521A-4F8E-A662-DD645BF14AD4}" presName="node" presStyleLbl="node1" presStyleIdx="6" presStyleCnt="7" custScaleX="167036" custScaleY="153680" custRadScaleRad="120074" custRadScaleInc="1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28B7B-9E45-43D4-AF5A-6C359256B48D}" type="pres">
      <dgm:prSet presAssocID="{6DB6881D-521A-4F8E-A662-DD645BF14AD4}" presName="dummy" presStyleCnt="0"/>
      <dgm:spPr/>
    </dgm:pt>
    <dgm:pt modelId="{A26E065B-A499-4163-B26B-62B10E3899D1}" type="pres">
      <dgm:prSet presAssocID="{34CAEB78-8085-4B44-8158-2B802D762AEC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50210368-EC7C-4552-B37F-9E4EBA705D1E}" type="presOf" srcId="{FEA1AFE8-2022-4B48-A30A-2A85734EADDA}" destId="{45D41630-3A41-4E36-8B9B-05E233C4897B}" srcOrd="0" destOrd="0" presId="urn:microsoft.com/office/officeart/2005/8/layout/radial6"/>
    <dgm:cxn modelId="{943BC941-94D2-43C9-9E9B-C5C35677608A}" type="presOf" srcId="{6DB6881D-521A-4F8E-A662-DD645BF14AD4}" destId="{4EA00AFC-75FF-4BFD-9B84-67C473046FDA}" srcOrd="0" destOrd="0" presId="urn:microsoft.com/office/officeart/2005/8/layout/radial6"/>
    <dgm:cxn modelId="{18CCBC52-5DBB-4A93-BEF6-6DEFC1EB871A}" srcId="{29CDFA3C-1CE4-4883-BA5A-F728CBEA27A0}" destId="{633D8750-DA10-49BD-B727-50DAB64B3B96}" srcOrd="0" destOrd="0" parTransId="{0120EC7A-B16C-4065-9A75-AC99FB64B6B1}" sibTransId="{FEA1AFE8-2022-4B48-A30A-2A85734EADDA}"/>
    <dgm:cxn modelId="{AE9DCB6E-EFEA-4705-BB14-32C9A82883B2}" srcId="{29CDFA3C-1CE4-4883-BA5A-F728CBEA27A0}" destId="{BC569828-E946-4552-BABC-7DC1819BE9D4}" srcOrd="3" destOrd="0" parTransId="{3D696309-591E-41EC-8562-A12E47EA960F}" sibTransId="{089FB43D-1EF4-4C75-8111-7DC0BA532623}"/>
    <dgm:cxn modelId="{DD67B844-53B2-4267-AB04-533089FB1167}" srcId="{29CDFA3C-1CE4-4883-BA5A-F728CBEA27A0}" destId="{DCFEFAF2-4A16-4879-8644-4E68DD36792D}" srcOrd="4" destOrd="0" parTransId="{ABE7A722-0831-4862-A99B-0F70D9EADB0B}" sibTransId="{D37C827A-8265-442C-B7AE-9DBA7124E618}"/>
    <dgm:cxn modelId="{1584A764-F5A3-4C3C-B72E-B368AAEFF8E1}" srcId="{29CDFA3C-1CE4-4883-BA5A-F728CBEA27A0}" destId="{6DB6881D-521A-4F8E-A662-DD645BF14AD4}" srcOrd="6" destOrd="0" parTransId="{096D32F1-8AF8-4EB7-BE67-EE530793AC12}" sibTransId="{34CAEB78-8085-4B44-8158-2B802D762AEC}"/>
    <dgm:cxn modelId="{011FD1BA-E923-4E2A-B33A-81F9350DCAB9}" type="presOf" srcId="{18327DAD-D1F4-4DFE-9E61-A1A2C891BE40}" destId="{AACE9DB0-F38C-4D42-8192-5CE05EC86D7E}" srcOrd="0" destOrd="0" presId="urn:microsoft.com/office/officeart/2005/8/layout/radial6"/>
    <dgm:cxn modelId="{899C48E7-56E0-45D7-86B2-7B170F3A0E15}" srcId="{29CDFA3C-1CE4-4883-BA5A-F728CBEA27A0}" destId="{18327DAD-D1F4-4DFE-9E61-A1A2C891BE40}" srcOrd="2" destOrd="0" parTransId="{E0E106E7-262B-4343-93B9-C1F9EE8DED12}" sibTransId="{34E8149E-6548-44F7-8236-06A4571CC4BF}"/>
    <dgm:cxn modelId="{1BE9E4F0-A66B-4513-82BF-9BB2B62E4CF7}" srcId="{29CDFA3C-1CE4-4883-BA5A-F728CBEA27A0}" destId="{07CDDD03-A3EB-402B-A7EC-D3FCE2F86ADF}" srcOrd="1" destOrd="0" parTransId="{8DD08DB1-0CAC-401A-A704-B308ED504B8F}" sibTransId="{4B673446-7A36-4106-9FBF-E8CC401B6025}"/>
    <dgm:cxn modelId="{857AAA74-FBED-4192-8981-FB12486F08EA}" type="presOf" srcId="{07CDDD03-A3EB-402B-A7EC-D3FCE2F86ADF}" destId="{4B9B6AD4-A246-4D82-841B-513D3909ADDE}" srcOrd="0" destOrd="0" presId="urn:microsoft.com/office/officeart/2005/8/layout/radial6"/>
    <dgm:cxn modelId="{D49A0695-7DA5-4E79-85ED-CA2FEFF2DA0C}" type="presOf" srcId="{D37C827A-8265-442C-B7AE-9DBA7124E618}" destId="{626D5CB3-A0C4-4926-B9FE-D3D4BC3D2CF9}" srcOrd="0" destOrd="0" presId="urn:microsoft.com/office/officeart/2005/8/layout/radial6"/>
    <dgm:cxn modelId="{17267866-C335-493A-B225-A0489448B16B}" type="presOf" srcId="{C089B28F-482A-4513-B6F3-4C3D06177762}" destId="{26EEF108-EDE2-4F88-BFAA-C6D4A7A2C9DA}" srcOrd="0" destOrd="0" presId="urn:microsoft.com/office/officeart/2005/8/layout/radial6"/>
    <dgm:cxn modelId="{6D72C750-70F1-42E5-96BD-AEB7D0F13E01}" type="presOf" srcId="{089FB43D-1EF4-4C75-8111-7DC0BA532623}" destId="{84BA4C1D-F1D8-4217-84A5-61946EFD23BF}" srcOrd="0" destOrd="0" presId="urn:microsoft.com/office/officeart/2005/8/layout/radial6"/>
    <dgm:cxn modelId="{9FF82CF8-F386-4E02-B91E-E5DE68B4AEB7}" type="presOf" srcId="{3E2A58CC-0152-43D5-8545-3551251AE8BC}" destId="{8CCB49C8-0289-40E2-BE96-E77533DE8795}" srcOrd="0" destOrd="0" presId="urn:microsoft.com/office/officeart/2005/8/layout/radial6"/>
    <dgm:cxn modelId="{E232FC54-0A3F-432E-BE6A-D6FAFA479366}" srcId="{C089B28F-482A-4513-B6F3-4C3D06177762}" destId="{597B94EC-023D-4D83-8139-4BF11DC301C9}" srcOrd="1" destOrd="0" parTransId="{5679ED94-C3EB-4896-BAF7-896602C4F2B2}" sibTransId="{49F4FF02-2A80-4108-AD19-D380BB55DAF2}"/>
    <dgm:cxn modelId="{A08F2D28-745F-4355-B87E-9D31F18C14BD}" srcId="{29CDFA3C-1CE4-4883-BA5A-F728CBEA27A0}" destId="{3E2A58CC-0152-43D5-8545-3551251AE8BC}" srcOrd="5" destOrd="0" parTransId="{4B8F2334-1BCD-4639-A257-920EC81F40AB}" sibTransId="{C2B4272A-6BE3-4E1D-B65C-7773E101500A}"/>
    <dgm:cxn modelId="{EF5F6F4F-39CE-454E-87DC-C2E920386C9E}" type="presOf" srcId="{633D8750-DA10-49BD-B727-50DAB64B3B96}" destId="{FDDA3BD3-F1BE-4254-B2CF-29581013D7D3}" srcOrd="0" destOrd="0" presId="urn:microsoft.com/office/officeart/2005/8/layout/radial6"/>
    <dgm:cxn modelId="{D89FE301-264A-4282-AAEE-F453F8926CBA}" type="presOf" srcId="{4B673446-7A36-4106-9FBF-E8CC401B6025}" destId="{814E2F82-766D-478A-A574-EAFF2A306151}" srcOrd="0" destOrd="0" presId="urn:microsoft.com/office/officeart/2005/8/layout/radial6"/>
    <dgm:cxn modelId="{AA98DFA7-D909-4081-8EF3-28931013C4CC}" type="presOf" srcId="{34E8149E-6548-44F7-8236-06A4571CC4BF}" destId="{208C4229-A5E3-4505-9A6E-A9013A714D3D}" srcOrd="0" destOrd="0" presId="urn:microsoft.com/office/officeart/2005/8/layout/radial6"/>
    <dgm:cxn modelId="{1FD1EEAC-75F9-45F9-9C8E-D5677CE4281F}" type="presOf" srcId="{DCFEFAF2-4A16-4879-8644-4E68DD36792D}" destId="{34D84AFA-B53F-4016-80ED-88936D26C13D}" srcOrd="0" destOrd="0" presId="urn:microsoft.com/office/officeart/2005/8/layout/radial6"/>
    <dgm:cxn modelId="{6ED8B5E1-C234-4989-A0A3-F60C4CAB1DD4}" type="presOf" srcId="{34CAEB78-8085-4B44-8158-2B802D762AEC}" destId="{A26E065B-A499-4163-B26B-62B10E3899D1}" srcOrd="0" destOrd="0" presId="urn:microsoft.com/office/officeart/2005/8/layout/radial6"/>
    <dgm:cxn modelId="{D9D5F2D7-8341-45B0-A911-A0E875D2B8B7}" type="presOf" srcId="{29CDFA3C-1CE4-4883-BA5A-F728CBEA27A0}" destId="{8FEB7307-2666-4645-B57A-C0132A318C13}" srcOrd="0" destOrd="0" presId="urn:microsoft.com/office/officeart/2005/8/layout/radial6"/>
    <dgm:cxn modelId="{7599E28F-0197-4788-8ADE-2D5216F240A7}" type="presOf" srcId="{C2B4272A-6BE3-4E1D-B65C-7773E101500A}" destId="{1A64ADC5-D0AC-4964-B1B4-22BB339CF20E}" srcOrd="0" destOrd="0" presId="urn:microsoft.com/office/officeart/2005/8/layout/radial6"/>
    <dgm:cxn modelId="{EEDCB193-FE64-4AC3-B641-730A24CDAFFF}" srcId="{C089B28F-482A-4513-B6F3-4C3D06177762}" destId="{29CDFA3C-1CE4-4883-BA5A-F728CBEA27A0}" srcOrd="0" destOrd="0" parTransId="{FD0C87FC-AA2B-42F5-9356-4BEE24AA3BD3}" sibTransId="{8E8C65DD-64DF-45E9-99D5-CFCB04541910}"/>
    <dgm:cxn modelId="{7C3FADA0-CD84-4641-B19F-8A67417012B1}" type="presOf" srcId="{BC569828-E946-4552-BABC-7DC1819BE9D4}" destId="{35BBEBCB-A52A-4964-A357-A56BE7CCADAB}" srcOrd="0" destOrd="0" presId="urn:microsoft.com/office/officeart/2005/8/layout/radial6"/>
    <dgm:cxn modelId="{FFEF01FC-F5F9-4CD0-93AA-6A3FD96EE545}" type="presParOf" srcId="{26EEF108-EDE2-4F88-BFAA-C6D4A7A2C9DA}" destId="{8FEB7307-2666-4645-B57A-C0132A318C13}" srcOrd="0" destOrd="0" presId="urn:microsoft.com/office/officeart/2005/8/layout/radial6"/>
    <dgm:cxn modelId="{41940511-DDE0-49F1-A946-C62B53C27B56}" type="presParOf" srcId="{26EEF108-EDE2-4F88-BFAA-C6D4A7A2C9DA}" destId="{FDDA3BD3-F1BE-4254-B2CF-29581013D7D3}" srcOrd="1" destOrd="0" presId="urn:microsoft.com/office/officeart/2005/8/layout/radial6"/>
    <dgm:cxn modelId="{6CD2B1BA-75BF-4920-ABE4-2C6961C012B8}" type="presParOf" srcId="{26EEF108-EDE2-4F88-BFAA-C6D4A7A2C9DA}" destId="{10FCC638-5186-446C-82A6-3EDAF5018E98}" srcOrd="2" destOrd="0" presId="urn:microsoft.com/office/officeart/2005/8/layout/radial6"/>
    <dgm:cxn modelId="{84ABF5B6-02E3-4BD2-9DF8-41788BC59B1A}" type="presParOf" srcId="{26EEF108-EDE2-4F88-BFAA-C6D4A7A2C9DA}" destId="{45D41630-3A41-4E36-8B9B-05E233C4897B}" srcOrd="3" destOrd="0" presId="urn:microsoft.com/office/officeart/2005/8/layout/radial6"/>
    <dgm:cxn modelId="{4E486396-FFEB-4486-8BC7-6D660A148DA9}" type="presParOf" srcId="{26EEF108-EDE2-4F88-BFAA-C6D4A7A2C9DA}" destId="{4B9B6AD4-A246-4D82-841B-513D3909ADDE}" srcOrd="4" destOrd="0" presId="urn:microsoft.com/office/officeart/2005/8/layout/radial6"/>
    <dgm:cxn modelId="{B441FFCD-A697-4D17-B8E2-13FE6B0DB3EE}" type="presParOf" srcId="{26EEF108-EDE2-4F88-BFAA-C6D4A7A2C9DA}" destId="{7DE7F4A4-EE9A-4745-8207-EBFCEFC31A65}" srcOrd="5" destOrd="0" presId="urn:microsoft.com/office/officeart/2005/8/layout/radial6"/>
    <dgm:cxn modelId="{49D32C8F-23C9-4736-A9CE-5CE0A19B3747}" type="presParOf" srcId="{26EEF108-EDE2-4F88-BFAA-C6D4A7A2C9DA}" destId="{814E2F82-766D-478A-A574-EAFF2A306151}" srcOrd="6" destOrd="0" presId="urn:microsoft.com/office/officeart/2005/8/layout/radial6"/>
    <dgm:cxn modelId="{68447990-0162-4A44-9639-FF5F54FA7183}" type="presParOf" srcId="{26EEF108-EDE2-4F88-BFAA-C6D4A7A2C9DA}" destId="{AACE9DB0-F38C-4D42-8192-5CE05EC86D7E}" srcOrd="7" destOrd="0" presId="urn:microsoft.com/office/officeart/2005/8/layout/radial6"/>
    <dgm:cxn modelId="{236AE717-4E92-4A4B-BC98-8BB543B97F11}" type="presParOf" srcId="{26EEF108-EDE2-4F88-BFAA-C6D4A7A2C9DA}" destId="{D5633A0D-EC64-44A9-BFC2-ED4DC838CE62}" srcOrd="8" destOrd="0" presId="urn:microsoft.com/office/officeart/2005/8/layout/radial6"/>
    <dgm:cxn modelId="{104E69F5-E20C-4A7F-B2D1-BB0F1D6AC2D0}" type="presParOf" srcId="{26EEF108-EDE2-4F88-BFAA-C6D4A7A2C9DA}" destId="{208C4229-A5E3-4505-9A6E-A9013A714D3D}" srcOrd="9" destOrd="0" presId="urn:microsoft.com/office/officeart/2005/8/layout/radial6"/>
    <dgm:cxn modelId="{D276B37B-F6F0-44F7-AE3F-A280687ED3C7}" type="presParOf" srcId="{26EEF108-EDE2-4F88-BFAA-C6D4A7A2C9DA}" destId="{35BBEBCB-A52A-4964-A357-A56BE7CCADAB}" srcOrd="10" destOrd="0" presId="urn:microsoft.com/office/officeart/2005/8/layout/radial6"/>
    <dgm:cxn modelId="{E2572D56-B4A0-4854-96C5-A4AF63A1EA04}" type="presParOf" srcId="{26EEF108-EDE2-4F88-BFAA-C6D4A7A2C9DA}" destId="{8219BE81-F07D-4E7E-BEDB-710C473801F9}" srcOrd="11" destOrd="0" presId="urn:microsoft.com/office/officeart/2005/8/layout/radial6"/>
    <dgm:cxn modelId="{CAB770E1-C4D4-4818-A343-EC43916DA2AF}" type="presParOf" srcId="{26EEF108-EDE2-4F88-BFAA-C6D4A7A2C9DA}" destId="{84BA4C1D-F1D8-4217-84A5-61946EFD23BF}" srcOrd="12" destOrd="0" presId="urn:microsoft.com/office/officeart/2005/8/layout/radial6"/>
    <dgm:cxn modelId="{A1588FAB-6F94-4A11-A372-195DF7B82167}" type="presParOf" srcId="{26EEF108-EDE2-4F88-BFAA-C6D4A7A2C9DA}" destId="{34D84AFA-B53F-4016-80ED-88936D26C13D}" srcOrd="13" destOrd="0" presId="urn:microsoft.com/office/officeart/2005/8/layout/radial6"/>
    <dgm:cxn modelId="{615E9BEA-FB37-4E8C-BAED-81EF703A13D0}" type="presParOf" srcId="{26EEF108-EDE2-4F88-BFAA-C6D4A7A2C9DA}" destId="{5E9D46FC-5711-4867-AEC6-D170C16CF088}" srcOrd="14" destOrd="0" presId="urn:microsoft.com/office/officeart/2005/8/layout/radial6"/>
    <dgm:cxn modelId="{408A8DA4-FE93-4C32-B001-6A150F7BD8F8}" type="presParOf" srcId="{26EEF108-EDE2-4F88-BFAA-C6D4A7A2C9DA}" destId="{626D5CB3-A0C4-4926-B9FE-D3D4BC3D2CF9}" srcOrd="15" destOrd="0" presId="urn:microsoft.com/office/officeart/2005/8/layout/radial6"/>
    <dgm:cxn modelId="{E7E331DA-AB44-43CA-B21B-EA88FEAA4ACF}" type="presParOf" srcId="{26EEF108-EDE2-4F88-BFAA-C6D4A7A2C9DA}" destId="{8CCB49C8-0289-40E2-BE96-E77533DE8795}" srcOrd="16" destOrd="0" presId="urn:microsoft.com/office/officeart/2005/8/layout/radial6"/>
    <dgm:cxn modelId="{5B05DEFB-C4F2-4F0B-A002-364EC98398AF}" type="presParOf" srcId="{26EEF108-EDE2-4F88-BFAA-C6D4A7A2C9DA}" destId="{36899160-372A-4E4B-927A-8474550FC5E5}" srcOrd="17" destOrd="0" presId="urn:microsoft.com/office/officeart/2005/8/layout/radial6"/>
    <dgm:cxn modelId="{9FCDE29E-5A46-4044-B872-3266A8E68607}" type="presParOf" srcId="{26EEF108-EDE2-4F88-BFAA-C6D4A7A2C9DA}" destId="{1A64ADC5-D0AC-4964-B1B4-22BB339CF20E}" srcOrd="18" destOrd="0" presId="urn:microsoft.com/office/officeart/2005/8/layout/radial6"/>
    <dgm:cxn modelId="{809C1252-4F80-4F87-BCD9-02EBA31A3BB3}" type="presParOf" srcId="{26EEF108-EDE2-4F88-BFAA-C6D4A7A2C9DA}" destId="{4EA00AFC-75FF-4BFD-9B84-67C473046FDA}" srcOrd="19" destOrd="0" presId="urn:microsoft.com/office/officeart/2005/8/layout/radial6"/>
    <dgm:cxn modelId="{E176A96E-4835-4821-9A8B-2955121ADE1C}" type="presParOf" srcId="{26EEF108-EDE2-4F88-BFAA-C6D4A7A2C9DA}" destId="{C2728B7B-9E45-43D4-AF5A-6C359256B48D}" srcOrd="20" destOrd="0" presId="urn:microsoft.com/office/officeart/2005/8/layout/radial6"/>
    <dgm:cxn modelId="{EE9CE3DA-B0DD-4E77-8D0C-587D69CD9E07}" type="presParOf" srcId="{26EEF108-EDE2-4F88-BFAA-C6D4A7A2C9DA}" destId="{A26E065B-A499-4163-B26B-62B10E3899D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E065B-A499-4163-B26B-62B10E3899D1}">
      <dsp:nvSpPr>
        <dsp:cNvPr id="0" name=""/>
        <dsp:cNvSpPr/>
      </dsp:nvSpPr>
      <dsp:spPr>
        <a:xfrm>
          <a:off x="1124502" y="438176"/>
          <a:ext cx="4666530" cy="4666530"/>
        </a:xfrm>
        <a:prstGeom prst="blockArc">
          <a:avLst>
            <a:gd name="adj1" fmla="val 13556455"/>
            <a:gd name="adj2" fmla="val 17441597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64ADC5-D0AC-4964-B1B4-22BB339CF20E}">
      <dsp:nvSpPr>
        <dsp:cNvPr id="0" name=""/>
        <dsp:cNvSpPr/>
      </dsp:nvSpPr>
      <dsp:spPr>
        <a:xfrm>
          <a:off x="1062064" y="496381"/>
          <a:ext cx="4666530" cy="4666530"/>
        </a:xfrm>
        <a:prstGeom prst="blockArc">
          <a:avLst>
            <a:gd name="adj1" fmla="val 10195959"/>
            <a:gd name="adj2" fmla="val 13684729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6D5CB3-A0C4-4926-B9FE-D3D4BC3D2CF9}">
      <dsp:nvSpPr>
        <dsp:cNvPr id="0" name=""/>
        <dsp:cNvSpPr/>
      </dsp:nvSpPr>
      <dsp:spPr>
        <a:xfrm>
          <a:off x="1065886" y="518546"/>
          <a:ext cx="4666530" cy="4666530"/>
        </a:xfrm>
        <a:prstGeom prst="blockArc">
          <a:avLst>
            <a:gd name="adj1" fmla="val 6690601"/>
            <a:gd name="adj2" fmla="val 10229757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BA4C1D-F1D8-4217-84A5-61946EFD23BF}">
      <dsp:nvSpPr>
        <dsp:cNvPr id="0" name=""/>
        <dsp:cNvSpPr/>
      </dsp:nvSpPr>
      <dsp:spPr>
        <a:xfrm>
          <a:off x="1513224" y="754989"/>
          <a:ext cx="4666530" cy="4666530"/>
        </a:xfrm>
        <a:prstGeom prst="blockArc">
          <a:avLst>
            <a:gd name="adj1" fmla="val 3347526"/>
            <a:gd name="adj2" fmla="val 7452474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C4229-A5E3-4505-9A6E-A9013A714D3D}">
      <dsp:nvSpPr>
        <dsp:cNvPr id="0" name=""/>
        <dsp:cNvSpPr/>
      </dsp:nvSpPr>
      <dsp:spPr>
        <a:xfrm>
          <a:off x="2198616" y="439506"/>
          <a:ext cx="4666530" cy="4666530"/>
        </a:xfrm>
        <a:prstGeom prst="blockArc">
          <a:avLst>
            <a:gd name="adj1" fmla="val 815391"/>
            <a:gd name="adj2" fmla="val 4486505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4E2F82-766D-478A-A574-EAFF2A306151}">
      <dsp:nvSpPr>
        <dsp:cNvPr id="0" name=""/>
        <dsp:cNvSpPr/>
      </dsp:nvSpPr>
      <dsp:spPr>
        <a:xfrm>
          <a:off x="2423578" y="79994"/>
          <a:ext cx="4666530" cy="4666530"/>
        </a:xfrm>
        <a:prstGeom prst="blockArc">
          <a:avLst>
            <a:gd name="adj1" fmla="val 19883544"/>
            <a:gd name="adj2" fmla="val 1584247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D41630-3A41-4E36-8B9B-05E233C4897B}">
      <dsp:nvSpPr>
        <dsp:cNvPr id="0" name=""/>
        <dsp:cNvSpPr/>
      </dsp:nvSpPr>
      <dsp:spPr>
        <a:xfrm>
          <a:off x="2389672" y="190996"/>
          <a:ext cx="4666530" cy="4666530"/>
        </a:xfrm>
        <a:prstGeom prst="blockArc">
          <a:avLst>
            <a:gd name="adj1" fmla="val 14982061"/>
            <a:gd name="adj2" fmla="val 18980451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EB7307-2666-4645-B57A-C0132A318C13}">
      <dsp:nvSpPr>
        <dsp:cNvPr id="0" name=""/>
        <dsp:cNvSpPr/>
      </dsp:nvSpPr>
      <dsp:spPr>
        <a:xfrm>
          <a:off x="2709205" y="1514557"/>
          <a:ext cx="2972852" cy="27360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kern="1200" dirty="0" smtClean="0"/>
            <a:t>ПКО ВОИ</a:t>
          </a:r>
          <a:endParaRPr lang="ru-RU" sz="6300" kern="1200" dirty="0"/>
        </a:p>
      </dsp:txBody>
      <dsp:txXfrm>
        <a:off x="3144569" y="1915238"/>
        <a:ext cx="2102124" cy="1934662"/>
      </dsp:txXfrm>
    </dsp:sp>
    <dsp:sp modelId="{FDDA3BD3-F1BE-4254-B2CF-29581013D7D3}">
      <dsp:nvSpPr>
        <dsp:cNvPr id="0" name=""/>
        <dsp:cNvSpPr/>
      </dsp:nvSpPr>
      <dsp:spPr>
        <a:xfrm>
          <a:off x="3068711" y="-368810"/>
          <a:ext cx="2394953" cy="2000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Уполномоченный по правам человека</a:t>
          </a:r>
          <a:endParaRPr lang="ru-RU" sz="1600" b="1" kern="1200" dirty="0"/>
        </a:p>
      </dsp:txBody>
      <dsp:txXfrm>
        <a:off x="3419444" y="-75896"/>
        <a:ext cx="1693487" cy="1414313"/>
      </dsp:txXfrm>
    </dsp:sp>
    <dsp:sp modelId="{4B9B6AD4-A246-4D82-841B-513D3909ADDE}">
      <dsp:nvSpPr>
        <dsp:cNvPr id="0" name=""/>
        <dsp:cNvSpPr/>
      </dsp:nvSpPr>
      <dsp:spPr>
        <a:xfrm>
          <a:off x="5663168" y="213267"/>
          <a:ext cx="2103614" cy="1968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Органы прокуратуры</a:t>
          </a:r>
          <a:endParaRPr lang="ru-RU" sz="1600" b="1" kern="1200" dirty="0"/>
        </a:p>
      </dsp:txBody>
      <dsp:txXfrm>
        <a:off x="5971235" y="501557"/>
        <a:ext cx="1487480" cy="1391984"/>
      </dsp:txXfrm>
    </dsp:sp>
    <dsp:sp modelId="{AACE9DB0-F38C-4D42-8192-5CE05EC86D7E}">
      <dsp:nvSpPr>
        <dsp:cNvPr id="0" name=""/>
        <dsp:cNvSpPr/>
      </dsp:nvSpPr>
      <dsp:spPr>
        <a:xfrm>
          <a:off x="5662342" y="2305843"/>
          <a:ext cx="2186529" cy="2008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Судебные органы </a:t>
          </a:r>
          <a:endParaRPr lang="ru-RU" sz="1600" b="1" kern="1200" dirty="0"/>
        </a:p>
      </dsp:txBody>
      <dsp:txXfrm>
        <a:off x="5982552" y="2600050"/>
        <a:ext cx="1546109" cy="1420559"/>
      </dsp:txXfrm>
    </dsp:sp>
    <dsp:sp modelId="{35BBEBCB-A52A-4964-A357-A56BE7CCADAB}">
      <dsp:nvSpPr>
        <dsp:cNvPr id="0" name=""/>
        <dsp:cNvSpPr/>
      </dsp:nvSpPr>
      <dsp:spPr>
        <a:xfrm>
          <a:off x="4004375" y="3985343"/>
          <a:ext cx="2256593" cy="19898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Организации различных форм собственности</a:t>
          </a:r>
          <a:endParaRPr lang="ru-RU" sz="1600" b="1" kern="1200" dirty="0"/>
        </a:p>
      </dsp:txBody>
      <dsp:txXfrm>
        <a:off x="4334845" y="4276745"/>
        <a:ext cx="1595653" cy="1407014"/>
      </dsp:txXfrm>
    </dsp:sp>
    <dsp:sp modelId="{34D84AFA-B53F-4016-80ED-88936D26C13D}">
      <dsp:nvSpPr>
        <dsp:cNvPr id="0" name=""/>
        <dsp:cNvSpPr/>
      </dsp:nvSpPr>
      <dsp:spPr>
        <a:xfrm>
          <a:off x="1435605" y="3975071"/>
          <a:ext cx="2249404" cy="20103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Органы местного самоуправления</a:t>
          </a:r>
        </a:p>
      </dsp:txBody>
      <dsp:txXfrm>
        <a:off x="1765023" y="4269482"/>
        <a:ext cx="1590568" cy="1421541"/>
      </dsp:txXfrm>
    </dsp:sp>
    <dsp:sp modelId="{8CCB49C8-0289-40E2-BE96-E77533DE8795}">
      <dsp:nvSpPr>
        <dsp:cNvPr id="0" name=""/>
        <dsp:cNvSpPr/>
      </dsp:nvSpPr>
      <dsp:spPr>
        <a:xfrm>
          <a:off x="0" y="2262603"/>
          <a:ext cx="2285554" cy="1933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Учреждения образования, здравоохранения</a:t>
          </a:r>
          <a:endParaRPr lang="ru-RU" sz="1600" b="1" kern="1200" dirty="0"/>
        </a:p>
      </dsp:txBody>
      <dsp:txXfrm>
        <a:off x="334712" y="2545819"/>
        <a:ext cx="1616130" cy="1367486"/>
      </dsp:txXfrm>
    </dsp:sp>
    <dsp:sp modelId="{4EA00AFC-75FF-4BFD-9B84-67C473046FDA}">
      <dsp:nvSpPr>
        <dsp:cNvPr id="0" name=""/>
        <dsp:cNvSpPr/>
      </dsp:nvSpPr>
      <dsp:spPr>
        <a:xfrm>
          <a:off x="811546" y="156472"/>
          <a:ext cx="2110601" cy="1941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Министерство социального развития Пермского края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120636" y="440848"/>
        <a:ext cx="1492421" cy="137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DCE9-B871-40DB-B7BF-900A24ABAF1C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3D00-6B4F-4D4B-B164-44CF420EB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9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445B-F50D-4EBC-9D4C-823304D6A923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CB7D-ADC2-496F-8AD7-79E3987F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0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B00A9-0C8D-4D91-A6F6-7EF07C6256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0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B8BFA4-7FE4-4599-81D3-7483B66788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6D15F08-05FA-4B68-A097-5DABF7EA4F35}" type="datetimeFigureOut">
              <a:rPr lang="ru-RU" smtClean="0"/>
              <a:pPr/>
              <a:t>07.04.2016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424936" cy="4680520"/>
          </a:xfrm>
        </p:spPr>
        <p:txBody>
          <a:bodyPr/>
          <a:lstStyle/>
          <a:p>
            <a: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spc="-300" dirty="0" smtClean="0"/>
              <a:t>Доступность </a:t>
            </a:r>
            <a:br>
              <a:rPr lang="ru-RU" sz="4000" b="1" spc="-300" dirty="0" smtClean="0"/>
            </a:br>
            <a:r>
              <a:rPr lang="ru-RU" sz="4000" b="1" spc="-300" dirty="0" smtClean="0"/>
              <a:t>социальной инфраструктуры </a:t>
            </a:r>
            <a:br>
              <a:rPr lang="ru-RU" sz="4000" b="1" spc="-300" dirty="0" smtClean="0"/>
            </a:br>
            <a:r>
              <a:rPr lang="ru-RU" sz="4000" b="1" spc="-300" dirty="0" smtClean="0"/>
              <a:t>для маломобильных  групп населения  </a:t>
            </a:r>
            <a:br>
              <a:rPr lang="ru-RU" sz="4000" b="1" spc="-300" dirty="0" smtClean="0"/>
            </a:br>
            <a:r>
              <a:rPr lang="ru-RU" sz="4000" b="1" spc="-300" dirty="0" smtClean="0"/>
              <a:t>Практика п</a:t>
            </a:r>
            <a:r>
              <a:rPr lang="ru-RU" sz="4000" b="1" dirty="0" smtClean="0"/>
              <a:t>редставления </a:t>
            </a:r>
            <a:r>
              <a:rPr lang="ru-RU" sz="4000" b="1" dirty="0" smtClean="0"/>
              <a:t>и </a:t>
            </a:r>
            <a:r>
              <a:rPr lang="ru-RU" sz="4000" b="1" dirty="0" smtClean="0"/>
              <a:t>защиты </a:t>
            </a:r>
            <a:r>
              <a:rPr lang="ru-RU" sz="4000" b="1" dirty="0" smtClean="0"/>
              <a:t>интересов инвалидов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5400600" cy="1512168"/>
          </a:xfrm>
        </p:spPr>
        <p:txBody>
          <a:bodyPr>
            <a:noAutofit/>
          </a:bodyPr>
          <a:lstStyle/>
          <a:p>
            <a:pPr lvl="0" algn="just">
              <a:lnSpc>
                <a:spcPct val="75000"/>
              </a:lnSpc>
              <a:buClr>
                <a:srgbClr val="A9A57C"/>
              </a:buClr>
            </a:pPr>
            <a:r>
              <a:rPr lang="ru-RU" dirty="0" smtClean="0">
                <a:solidFill>
                  <a:schemeClr val="tx1"/>
                </a:solidFill>
              </a:rPr>
              <a:t>Шишкина Вера Ивановна, </a:t>
            </a:r>
          </a:p>
          <a:p>
            <a:pPr lvl="0" algn="just">
              <a:lnSpc>
                <a:spcPct val="75000"/>
              </a:lnSpc>
              <a:buClr>
                <a:srgbClr val="A9A57C"/>
              </a:buClr>
            </a:pPr>
            <a:r>
              <a:rPr lang="ru-RU" dirty="0" smtClean="0">
                <a:solidFill>
                  <a:schemeClr val="tx1"/>
                </a:solidFill>
              </a:rPr>
              <a:t>председатель </a:t>
            </a:r>
          </a:p>
          <a:p>
            <a:pPr lvl="0" algn="just">
              <a:lnSpc>
                <a:spcPct val="75000"/>
              </a:lnSpc>
              <a:buClr>
                <a:srgbClr val="A9A57C"/>
              </a:buClr>
            </a:pPr>
            <a:r>
              <a:rPr lang="ru-RU" dirty="0" smtClean="0">
                <a:solidFill>
                  <a:schemeClr val="tx1"/>
                </a:solidFill>
              </a:rPr>
              <a:t>Пермской краевой организации </a:t>
            </a:r>
          </a:p>
          <a:p>
            <a:pPr algn="just">
              <a:lnSpc>
                <a:spcPct val="75000"/>
              </a:lnSpc>
            </a:pPr>
            <a:r>
              <a:rPr lang="ru-RU" dirty="0" smtClean="0">
                <a:solidFill>
                  <a:schemeClr val="tx1"/>
                </a:solidFill>
              </a:rPr>
              <a:t>общероссийской общественной организации </a:t>
            </a:r>
          </a:p>
          <a:p>
            <a:pPr algn="just">
              <a:lnSpc>
                <a:spcPct val="75000"/>
              </a:lnSpc>
            </a:pPr>
            <a:r>
              <a:rPr lang="ru-RU" dirty="0" smtClean="0">
                <a:solidFill>
                  <a:schemeClr val="tx1"/>
                </a:solidFill>
              </a:rPr>
              <a:t>«Всероссийское общество инвалидов»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264" y="116632"/>
            <a:ext cx="7704856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Сотрудничество с организациями различных  форм собственности</a:t>
            </a:r>
            <a:endParaRPr lang="ru-RU" sz="3200" b="1" spc="-15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620" y="1700808"/>
            <a:ext cx="3104728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Консультационные семинары по вопросам обслуживания МГН 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ОАО «Международный аэропорт «Пермь»;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художественная школа;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Школа № 114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9" y="1700808"/>
            <a:ext cx="3290174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Участие в выездных семинарах Министерства  информационного развития и связи Пермского края (вопросы создания доступной среды в МФЦ края)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(7 выездных семинаров)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9" y="4077072"/>
            <a:ext cx="3290173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Консультирование сотрудников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17 арбитражного апелляционного суда, Пермского краевого суда по вопросам паспортизации и обеспечения доступности зданий судов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2716" y="4077072"/>
            <a:ext cx="2952328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Консультирование  по вопросам паспортизации,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обеспечения доступности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объектов социальной инфраструктуры и услуг для МГН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5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264" y="116632"/>
            <a:ext cx="7704856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Проблемные вопросы </a:t>
            </a:r>
            <a:endParaRPr lang="ru-RU" sz="3200" b="1" spc="-15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7157" y="2564904"/>
            <a:ext cx="7327210" cy="57606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адаптированные строительные нормативы вносятся необоснованные изменения.   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7158" y="1700808"/>
            <a:ext cx="7327210" cy="64807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Не обеспечена корреляция правовых норм формирования доступной среды в федеральном законодательстве.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262" y="4293096"/>
            <a:ext cx="7297103" cy="57606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675E47">
                    <a:lumMod val="75000"/>
                  </a:srgbClr>
                </a:solidFill>
                <a:latin typeface="Cambria"/>
              </a:rPr>
              <a:t>Не определен статус общественных экспертов по вопросам создания доступной среды</a:t>
            </a:r>
            <a:endParaRPr lang="ru-RU" sz="1600" dirty="0">
              <a:solidFill>
                <a:srgbClr val="675E47">
                  <a:lumMod val="75000"/>
                </a:srgbClr>
              </a:solidFill>
              <a:latin typeface="Cambri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263" y="3415258"/>
            <a:ext cx="7267000" cy="58980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rgbClr val="675E47">
                    <a:lumMod val="75000"/>
                  </a:srgbClr>
                </a:solidFill>
                <a:latin typeface="Cambria"/>
              </a:rPr>
              <a:t>Внутренние документы федеральных министерств и ведомств допускают вольную трактовку законодательства.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2099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luton\для всех\2 батырова л.и\2013\пермский гражданский форум\презентация\лицевая сторона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3" b="99753" l="840" r="98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60" y="3803898"/>
            <a:ext cx="59046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7457" y="548680"/>
            <a:ext cx="7733432" cy="115212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800" cap="none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800" cap="none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006" y="1268760"/>
            <a:ext cx="7575378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Пермская краевая организация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общероссийской общественной организации «Всероссийское общество инвалидов»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006" y="2492896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614068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, г. Пермь, 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ул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. Борчанинова, д. 9</a:t>
            </a:r>
          </a:p>
          <a:p>
            <a:r>
              <a:rPr lang="ru-RU" sz="2000" dirty="0">
                <a:solidFill>
                  <a:schemeClr val="tx2"/>
                </a:solidFill>
                <a:latin typeface="+mj-lt"/>
              </a:rPr>
              <a:t>Тел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. :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 8(342)244-85-75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pkovoi@narod.ru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www.pkovoi.ru</a:t>
            </a:r>
            <a:endParaRPr lang="ru-RU" sz="20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42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55576" y="2060848"/>
            <a:ext cx="7272808" cy="295232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114300" indent="0">
              <a:lnSpc>
                <a:spcPct val="110000"/>
              </a:lnSpc>
              <a:buNone/>
            </a:pPr>
            <a:r>
              <a:rPr lang="ru-RU" sz="3500" dirty="0" smtClean="0">
                <a:latin typeface="+mj-lt"/>
              </a:rPr>
              <a:t>Деятельность </a:t>
            </a:r>
            <a:r>
              <a:rPr lang="ru-RU" sz="3500" dirty="0">
                <a:latin typeface="+mj-lt"/>
              </a:rPr>
              <a:t/>
            </a:r>
            <a:br>
              <a:rPr lang="ru-RU" sz="3500" dirty="0">
                <a:latin typeface="+mj-lt"/>
              </a:rPr>
            </a:br>
            <a:r>
              <a:rPr lang="ru-RU" sz="3500" dirty="0" smtClean="0">
                <a:latin typeface="+mj-lt"/>
              </a:rPr>
              <a:t>по </a:t>
            </a:r>
            <a:r>
              <a:rPr lang="ru-RU" sz="3500" dirty="0">
                <a:latin typeface="+mj-lt"/>
              </a:rPr>
              <a:t>созданию доступной среды </a:t>
            </a:r>
            <a:r>
              <a:rPr lang="ru-RU" sz="3500" dirty="0" smtClean="0">
                <a:latin typeface="+mj-lt"/>
              </a:rPr>
              <a:t>– </a:t>
            </a:r>
          </a:p>
          <a:p>
            <a:pPr marL="114300" indent="0">
              <a:lnSpc>
                <a:spcPct val="110000"/>
              </a:lnSpc>
              <a:buNone/>
            </a:pPr>
            <a:r>
              <a:rPr lang="ru-RU" sz="3500" dirty="0" smtClean="0">
                <a:latin typeface="+mj-lt"/>
              </a:rPr>
              <a:t>это работа в интересах неограниченного круга лиц</a:t>
            </a:r>
            <a:endParaRPr lang="ru-RU" sz="35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6672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Пермская краевая организация</a:t>
            </a:r>
          </a:p>
          <a:p>
            <a:r>
              <a:rPr lang="ru-RU" sz="3200" b="1" dirty="0" smtClean="0"/>
              <a:t>Всероссийского общества инвалидов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064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black">
          <a:xfrm>
            <a:off x="2047360" y="5249383"/>
            <a:ext cx="1626361" cy="790039"/>
          </a:xfrm>
          <a:prstGeom prst="roundRect">
            <a:avLst>
              <a:gd name="adj" fmla="val 18481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Title in here</a:t>
            </a:r>
          </a:p>
        </p:txBody>
      </p:sp>
      <p:pic>
        <p:nvPicPr>
          <p:cNvPr id="35" name="Picture 3" descr="cylinder0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ltGray">
          <a:xfrm>
            <a:off x="730026" y="3324850"/>
            <a:ext cx="926050" cy="904513"/>
          </a:xfrm>
          <a:prstGeom prst="rect">
            <a:avLst/>
          </a:prstGeom>
          <a:noFill/>
        </p:spPr>
      </p:pic>
      <p:pic>
        <p:nvPicPr>
          <p:cNvPr id="43" name="Picture 3" descr="\\Pluton\для всех\2 батырова л.и\2013\пермский гражданский форум\презентация\оборотная сторона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99" b="65111" l="43541" r="63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5" t="38683" r="34760" b="34568"/>
          <a:stretch/>
        </p:blipFill>
        <p:spPr bwMode="auto">
          <a:xfrm>
            <a:off x="580362" y="2132857"/>
            <a:ext cx="1178200" cy="139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ylinder0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ltGray">
          <a:xfrm>
            <a:off x="1731728" y="1549527"/>
            <a:ext cx="1896783" cy="889830"/>
          </a:xfrm>
          <a:prstGeom prst="rect">
            <a:avLst/>
          </a:prstGeom>
          <a:noFill/>
        </p:spPr>
      </p:pic>
      <p:pic>
        <p:nvPicPr>
          <p:cNvPr id="45" name="Picture 3" descr="cylinder0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ltGray">
          <a:xfrm>
            <a:off x="6041034" y="1994442"/>
            <a:ext cx="1817363" cy="1030765"/>
          </a:xfrm>
          <a:prstGeom prst="rect">
            <a:avLst/>
          </a:prstGeom>
          <a:noFill/>
        </p:spPr>
      </p:pic>
      <p:pic>
        <p:nvPicPr>
          <p:cNvPr id="46" name="Picture 3" descr="cylinder03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ltGray">
          <a:xfrm>
            <a:off x="1169462" y="5676438"/>
            <a:ext cx="6820650" cy="840825"/>
          </a:xfrm>
          <a:prstGeom prst="rect">
            <a:avLst/>
          </a:prstGeom>
          <a:noFill/>
        </p:spPr>
      </p:pic>
      <p:pic>
        <p:nvPicPr>
          <p:cNvPr id="50" name="Picture 2" descr="\\Pluton\для всех\2 батырова л.и\2013\пермский гражданский форум\презентация\оборотная сторона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981" b="40032" l="5568" r="20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7" t="16046" r="78031" b="57992"/>
          <a:stretch/>
        </p:blipFill>
        <p:spPr bwMode="auto">
          <a:xfrm>
            <a:off x="1632486" y="234189"/>
            <a:ext cx="946348" cy="167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43653" y="2648555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Потребители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доступной среды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6" y="4252194"/>
            <a:ext cx="1592561" cy="16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54" y="4492208"/>
            <a:ext cx="1104516" cy="139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93" y="4463595"/>
            <a:ext cx="1200271" cy="13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11" y="4665242"/>
            <a:ext cx="1500827" cy="152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59" y="4402881"/>
            <a:ext cx="1005748" cy="142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034" y="4611991"/>
            <a:ext cx="774138" cy="12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1796" y="4550134"/>
            <a:ext cx="1215211" cy="127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 descr="C:\Users\Ляйсан\Desktop\Домой+\Домой+\ПЕРМСКИЙ ГРАЖДАНСКИЙ ФОРУМ\Презентация\Лицевая сторона - копия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75D0EB"/>
              </a:clrFrom>
              <a:clrTo>
                <a:srgbClr val="75D0EB">
                  <a:alpha val="0"/>
                </a:srgbClr>
              </a:clrTo>
            </a:clrChange>
            <a:lum bright="-1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8519" b="91605" l="61224" r="97959"/>
                    </a14:imgEffect>
                  </a14:imgLayer>
                </a14:imgProps>
              </a:ext>
            </a:extLst>
          </a:blip>
          <a:srcRect l="60582" t="17758" r="1351"/>
          <a:stretch/>
        </p:blipFill>
        <p:spPr bwMode="auto">
          <a:xfrm>
            <a:off x="5820946" y="331524"/>
            <a:ext cx="1936061" cy="2114801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04" y="234189"/>
            <a:ext cx="1102977" cy="158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3"/>
          <p:cNvSpPr>
            <a:spLocks noChangeArrowheads="1"/>
          </p:cNvSpPr>
          <p:nvPr/>
        </p:nvSpPr>
        <p:spPr bwMode="invGray">
          <a:xfrm>
            <a:off x="2508497" y="2257801"/>
            <a:ext cx="4033299" cy="2535258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08032" cy="548680"/>
          </a:xfrm>
        </p:spPr>
        <p:txBody>
          <a:bodyPr/>
          <a:lstStyle/>
          <a:p>
            <a:r>
              <a:rPr lang="ru-RU" sz="3200" b="1" dirty="0" smtClean="0"/>
              <a:t>Сотрудничество в сфере создания доступной среды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7642"/>
              </p:ext>
            </p:extLst>
          </p:nvPr>
        </p:nvGraphicFramePr>
        <p:xfrm>
          <a:off x="395536" y="836712"/>
          <a:ext cx="784887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6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264" y="396338"/>
            <a:ext cx="7704856" cy="14484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150" dirty="0">
                <a:solidFill>
                  <a:schemeClr val="tx2">
                    <a:lumMod val="75000"/>
                  </a:schemeClr>
                </a:solidFill>
              </a:rPr>
              <a:t>Уполномоченный по правам человека </a:t>
            </a:r>
          </a:p>
          <a:p>
            <a:pPr algn="ctr"/>
            <a:r>
              <a:rPr lang="ru-RU" sz="3200" b="1" spc="-150" dirty="0">
                <a:solidFill>
                  <a:schemeClr val="tx2">
                    <a:lumMod val="75000"/>
                  </a:schemeClr>
                </a:solidFill>
              </a:rPr>
              <a:t>в Пермском </a:t>
            </a:r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</a:rPr>
              <a:t>крае</a:t>
            </a:r>
          </a:p>
          <a:p>
            <a:pPr algn="ctr"/>
            <a:r>
              <a:rPr lang="ru-RU" sz="2000" b="1" dirty="0">
                <a:solidFill>
                  <a:srgbClr val="675E47">
                    <a:lumMod val="75000"/>
                  </a:srgbClr>
                </a:solidFill>
              </a:rPr>
              <a:t>с участием Министерства социального развития Пермского края</a:t>
            </a:r>
            <a:endParaRPr lang="ru-RU" sz="2000" b="1" spc="-1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4006" y="1988840"/>
            <a:ext cx="3074151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Обследование доступности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вокзала станции Пермь-2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4006" y="3645024"/>
            <a:ext cx="3074151" cy="1368152"/>
          </a:xfrm>
          <a:prstGeom prst="roundRect">
            <a:avLst>
              <a:gd name="adj" fmla="val 21540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Обследование доступности железнодорожного вокзала станции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Кукуштан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9866" y="5157192"/>
            <a:ext cx="3074151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Обследование доступности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железнодорожного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вокзала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г. Соликамска</a:t>
            </a: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9969" y="1988840"/>
            <a:ext cx="3074151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Совещание с руководством Свердловской региональной дирекции железнодорожных вокзалов по вопросу доступности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вокзала станции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Пермь-2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79969" y="5157192"/>
            <a:ext cx="3074151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Совещание с руководством Свердловской дирекции пассажирских обустройств по вопросу доступности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железнодорожного вокзала 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г. Соликамска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79969" y="3573016"/>
            <a:ext cx="3074151" cy="136815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Совещание с руководством Свердловской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дирекции пассажирских обустройств по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вопросу доступности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железнодорожного вокзала станции </a:t>
            </a:r>
            <a:r>
              <a:rPr lang="ru-RU" sz="1500" b="1" dirty="0" err="1" smtClean="0">
                <a:solidFill>
                  <a:schemeClr val="tx2">
                    <a:lumMod val="75000"/>
                  </a:schemeClr>
                </a:solidFill>
              </a:rPr>
              <a:t>Кукуштан</a:t>
            </a:r>
            <a:endParaRPr lang="ru-RU" sz="15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77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396338"/>
            <a:ext cx="7200800" cy="10164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Сотрудничество с  администрацией</a:t>
            </a:r>
          </a:p>
          <a:p>
            <a:pPr algn="ctr"/>
            <a:r>
              <a:rPr lang="ru-RU" sz="3200" spc="-15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железнодорожного вокзала ст. Пермь-2</a:t>
            </a:r>
            <a:endParaRPr lang="ru-RU" sz="3200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1248" y="1729805"/>
            <a:ext cx="3104728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Оказание помощи в составлении Паспорта доступности железнодорожного вокзала станции Пермь-2</a:t>
            </a: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1825" y="4102621"/>
            <a:ext cx="3074151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Анализ, корректировка и согласование Порядка действий при обслуживании инвалидов и маломобильных пассажиров на вокзальном комплексе Пермь-2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8093" y="4102621"/>
            <a:ext cx="3067627" cy="216024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Обращение в ЦП ВОИ о  необходимости изменения Методики  ПАО РЖД оценки объектов  вокзальной инфраструктуры 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8093" y="1780307"/>
            <a:ext cx="2952328" cy="20592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Анализ и подготовка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замечаний к Акту обследования по методике РЖД железнодорожного вокзала станции Пермь-2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2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264" y="115144"/>
            <a:ext cx="7704856" cy="108160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Пермская краевая прокуратура </a:t>
            </a:r>
          </a:p>
          <a:p>
            <a:pPr algn="ctr"/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(сотрудничество с 2005 г., подписано соглашение в 2013.г.)</a:t>
            </a:r>
            <a:endParaRPr lang="ru-RU" sz="2000" b="1" spc="-15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1617353"/>
            <a:ext cx="3069282" cy="46805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Проведение натурного обследования, составление актов обследования при проводимых прокуратурой проверках объектов социальной инфраструктуры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(в 2015 году – составлено 24 акта обследования ОСИ)</a:t>
            </a:r>
          </a:p>
          <a:p>
            <a:pPr algn="ctr"/>
            <a:endParaRPr lang="ru-RU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2445" y="1605907"/>
            <a:ext cx="3025899" cy="47034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Участие в судебных разбирательствах по исковым заявлениям прокуратуры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 обеспечении доступа МГН к объектам социальной инфраструктуры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1200" b="1" dirty="0">
                <a:latin typeface="+mj-lt"/>
                <a:cs typeface="Times New Roman" panose="02020603050405020304" pitchFamily="18" charset="0"/>
              </a:rPr>
              <a:t>в 2015 </a:t>
            </a:r>
            <a:r>
              <a:rPr lang="ru-RU" sz="1200" b="1" dirty="0" smtClean="0">
                <a:latin typeface="+mj-lt"/>
                <a:cs typeface="Times New Roman" panose="02020603050405020304" pitchFamily="18" charset="0"/>
              </a:rPr>
              <a:t>году ПКО ВОИ защищала интересы инвалидов в 12 судебных процессах,  10  исков – удовлетворено полностью, 1 - удовлетворен частично, 1 – в стадии рассмотрения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)</a:t>
            </a:r>
          </a:p>
          <a:p>
            <a:pPr lvl="0"/>
            <a:endParaRPr lang="ru-RU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/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4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264" y="396338"/>
            <a:ext cx="7704856" cy="10164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Министерство социального развития </a:t>
            </a:r>
          </a:p>
          <a:p>
            <a:pPr algn="ctr"/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Пермского края</a:t>
            </a:r>
            <a:endParaRPr lang="ru-RU" sz="3200" b="1" spc="-15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1605906"/>
            <a:ext cx="3240360" cy="46489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2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Проведение обучающих семинаров для региональных и муниципальных служащих, участвующих в формировании доступной среды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(в 2014-2015 г.г. семинары посетили 120 человек)</a:t>
            </a:r>
          </a:p>
          <a:p>
            <a:endParaRPr lang="ru-RU" sz="1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2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1605907"/>
            <a:ext cx="3168352" cy="47034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Организация и  проведение в качестве оператора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Краевого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ежегодного конкурса "Доступная среда" среди муниципальных образований Пермского края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в 2015 году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83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4263" y="396338"/>
            <a:ext cx="7755457" cy="10164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pc="-15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Администрация г. Перми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10538" y="5013176"/>
            <a:ext cx="3551210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Консультации по вопросам обеспечения доступности детских садов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9423" y="3584054"/>
            <a:ext cx="3551209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Участие в паспортизации школ города Перми.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Составлены паспорта доступности СОШ №60 , школы № 9 для обучающихся с ограниченными возможностями здоровья.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5710" y="2132856"/>
            <a:ext cx="3558633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Инклюзивное образован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ие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4262" y="2132856"/>
            <a:ext cx="3685689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Обследование объектов улично-дорожной сети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264" y="3573016"/>
            <a:ext cx="3685687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Обследование  Дворца детского (юношеского) творчества, подготовка рекомендаций по адаптации объекта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264" y="5013176"/>
            <a:ext cx="3685687" cy="129614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Обследование Центра развития ребенка -  детского сада № 196 и подготовка рекомендаций по адаптации объекта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564010"/>
            <a:ext cx="3816424" cy="4320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Департамент образования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4" y="1564010"/>
            <a:ext cx="4224487" cy="43204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Департамент социальной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25558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5979</TotalTime>
  <Words>567</Words>
  <Application>Microsoft Office PowerPoint</Application>
  <PresentationFormat>Экран (4:3)</PresentationFormat>
  <Paragraphs>139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        Доступность  социальной инфраструктуры  для маломобильных  групп населения   Практика представления и защиты интересов инвалидов </vt:lpstr>
      <vt:lpstr>Презентация PowerPoint</vt:lpstr>
      <vt:lpstr>Презентация PowerPoint</vt:lpstr>
      <vt:lpstr>Сотрудничество в сфере создания доступной среды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</dc:title>
  <dc:creator>pyatiy</dc:creator>
  <cp:lastModifiedBy>schestoy</cp:lastModifiedBy>
  <cp:revision>122</cp:revision>
  <cp:lastPrinted>2016-04-06T11:57:56Z</cp:lastPrinted>
  <dcterms:created xsi:type="dcterms:W3CDTF">2015-08-31T09:15:43Z</dcterms:created>
  <dcterms:modified xsi:type="dcterms:W3CDTF">2016-04-07T04:18:39Z</dcterms:modified>
</cp:coreProperties>
</file>