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324" r:id="rId3"/>
    <p:sldId id="342" r:id="rId4"/>
    <p:sldId id="341" r:id="rId5"/>
    <p:sldId id="346" r:id="rId6"/>
    <p:sldId id="345" r:id="rId7"/>
    <p:sldId id="344" r:id="rId8"/>
    <p:sldId id="343" r:id="rId9"/>
    <p:sldId id="347" r:id="rId10"/>
    <p:sldId id="348" r:id="rId11"/>
    <p:sldId id="350" r:id="rId12"/>
    <p:sldId id="351" r:id="rId13"/>
    <p:sldId id="349" r:id="rId14"/>
    <p:sldId id="352" r:id="rId15"/>
    <p:sldId id="270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73" autoAdjust="0"/>
  </p:normalViewPr>
  <p:slideViewPr>
    <p:cSldViewPr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zelenina\Desktop\&#1087;&#1086;%20&#1053;&#1050;&#105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zelenina\Desktop\&#1087;&#1086;%20&#1053;&#1050;&#105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Лист1!$A$1:$A$7</c:f>
              <c:strCache>
                <c:ptCount val="7"/>
                <c:pt idx="0">
                  <c:v>Финансовая поддержка (конкурсы, гранты, субсидии)</c:v>
                </c:pt>
                <c:pt idx="1">
                  <c:v>Имущественная поддержка </c:v>
                </c:pt>
                <c:pt idx="2">
                  <c:v>Информационная, консультационная </c:v>
                </c:pt>
                <c:pt idx="3">
                  <c:v>Поддержка в области подготовки, дополнительного профессионального образования </c:v>
                </c:pt>
                <c:pt idx="4">
                  <c:v>Льготы по уплане налогов и сборов </c:v>
                </c:pt>
                <c:pt idx="5">
                  <c:v>Осуществление закупок товаров, раюот, услуг</c:v>
                </c:pt>
                <c:pt idx="6">
                  <c:v>Предоставление социальной рекламы 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22</c:v>
                </c:pt>
                <c:pt idx="1">
                  <c:v>19</c:v>
                </c:pt>
                <c:pt idx="2">
                  <c:v>13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E1-4E90-AE55-B140754FBC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1537088"/>
        <c:axId val="831537632"/>
      </c:barChart>
      <c:catAx>
        <c:axId val="83153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1537632"/>
        <c:crosses val="autoZero"/>
        <c:auto val="1"/>
        <c:lblAlgn val="ctr"/>
        <c:lblOffset val="100"/>
        <c:noMultiLvlLbl val="0"/>
      </c:catAx>
      <c:valAx>
        <c:axId val="831537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153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04-4BBB-93E0-BADD13A0D90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04-4BBB-93E0-BADD13A0D90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04-4BBB-93E0-BADD13A0D90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04-4BBB-93E0-BADD13A0D90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04-4BBB-93E0-BADD13A0D90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04-4BBB-93E0-BADD13A0D90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04-4BBB-93E0-BADD13A0D90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B04-4BBB-93E0-BADD13A0D90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B04-4BBB-93E0-BADD13A0D90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Лист1!$B$4:$B$12</c:f>
              <c:strCache>
                <c:ptCount val="9"/>
                <c:pt idx="0">
                  <c:v>1)финансовая;</c:v>
                </c:pt>
                <c:pt idx="1">
                  <c:v>2)имущественная;</c:v>
                </c:pt>
                <c:pt idx="2">
                  <c:v>3)информационная;</c:v>
                </c:pt>
                <c:pt idx="3">
                  <c:v>4)консультационная;</c:v>
                </c:pt>
                <c:pt idx="4">
                  <c:v>5)поддержка в области подготовки, дополнительного профессионального образования работников и добровольцев (волонтеров); </c:v>
                </c:pt>
                <c:pt idx="5">
                  <c:v>6) предоставление льгот по уплате налогов и сборов в соответствии с законодательством о налогах и сборах;</c:v>
                </c:pt>
                <c:pt idx="6">
                  <c:v>7)осуществление закупок товаров, работ, услуг для обеспечения государственных и муниципальных нужд;</c:v>
                </c:pt>
                <c:pt idx="7">
                  <c:v>8) предоставление юридическим лицам, оказывающим некоммерческим организациям материальную поддержку, льгот по уплате налогов и сборов в соответствии с законодательством о налогах и сборах;</c:v>
                </c:pt>
                <c:pt idx="8">
                  <c:v>9) Ваш вариант</c:v>
                </c:pt>
              </c:strCache>
            </c:strRef>
          </c:cat>
          <c:val>
            <c:numRef>
              <c:f>Лист1!$C$4:$C$12</c:f>
              <c:numCache>
                <c:formatCode>0</c:formatCode>
                <c:ptCount val="9"/>
                <c:pt idx="0">
                  <c:v>10</c:v>
                </c:pt>
                <c:pt idx="1">
                  <c:v>16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11</c:v>
                </c:pt>
                <c:pt idx="6">
                  <c:v>5</c:v>
                </c:pt>
                <c:pt idx="7">
                  <c:v>10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CB04-4BBB-93E0-BADD13A0D9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31666768554993"/>
          <c:y val="4.8753923636608069E-2"/>
          <c:w val="0.37401666382509446"/>
          <c:h val="0.92303691418653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0000"/>
                    </a:schemeClr>
                  </a:gs>
                  <a:gs pos="84000">
                    <a:schemeClr val="accent1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DF-4970-ABBB-E991A523AA2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DF-4970-ABBB-E991A523AA2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0000"/>
                    </a:schemeClr>
                  </a:gs>
                  <a:gs pos="84000">
                    <a:schemeClr val="accent3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DF-4970-ABBB-E991A523AA2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0000"/>
                    </a:schemeClr>
                  </a:gs>
                  <a:gs pos="84000">
                    <a:schemeClr val="accent4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DF-4970-ABBB-E991A523AA2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0000"/>
                    </a:schemeClr>
                  </a:gs>
                  <a:gs pos="84000">
                    <a:schemeClr val="accent5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5DF-4970-ABBB-E991A523AA2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0000"/>
                    </a:schemeClr>
                  </a:gs>
                  <a:gs pos="84000">
                    <a:schemeClr val="accent6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5DF-4970-ABBB-E991A523AA2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1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5DF-4970-ABBB-E991A523AA25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2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5DF-4970-ABBB-E991A523AA25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3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5DF-4970-ABBB-E991A523AA25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4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5DF-4970-ABBB-E991A523AA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Лист1!$B$33:$B$42</c:f>
              <c:strCache>
                <c:ptCount val="10"/>
                <c:pt idx="0">
                  <c:v>1) ветеранские организации Пермского края</c:v>
                </c:pt>
                <c:pt idx="1">
                  <c:v>2) молодежные объединения Пермского края</c:v>
                </c:pt>
                <c:pt idx="2">
                  <c:v>3) общественные организации военно-патриотического воспитания Пермского края</c:v>
                </c:pt>
                <c:pt idx="3">
                  <c:v>4) общественные организации женского движения в Пермском крае</c:v>
                </c:pt>
                <c:pt idx="4">
                  <c:v>5) общественные организации инвалидов Пермского края</c:v>
                </c:pt>
                <c:pt idx="5">
                  <c:v>6) общественные организации культуры Пермского края</c:v>
                </c:pt>
                <c:pt idx="6">
                  <c:v>7)профсоюзные организации Пермского края</c:v>
                </c:pt>
                <c:pt idx="7">
                  <c:v>8)Некоммерческие организации в области комплексной реабилитации и ресоциализации наркопотребителей</c:v>
                </c:pt>
                <c:pt idx="8">
                  <c:v>9)СО НКО по защите семьи, детства, материнства и отцовства</c:v>
                </c:pt>
                <c:pt idx="9">
                  <c:v>10) общественные правозащитные организации</c:v>
                </c:pt>
              </c:strCache>
            </c:strRef>
          </c:cat>
          <c:val>
            <c:numRef>
              <c:f>Лист1!$C$33:$C$42</c:f>
              <c:numCache>
                <c:formatCode>0</c:formatCode>
                <c:ptCount val="10"/>
                <c:pt idx="0">
                  <c:v>22</c:v>
                </c:pt>
                <c:pt idx="1">
                  <c:v>15</c:v>
                </c:pt>
                <c:pt idx="2">
                  <c:v>19</c:v>
                </c:pt>
                <c:pt idx="3">
                  <c:v>9</c:v>
                </c:pt>
                <c:pt idx="4">
                  <c:v>21</c:v>
                </c:pt>
                <c:pt idx="5">
                  <c:v>10</c:v>
                </c:pt>
                <c:pt idx="6">
                  <c:v>9</c:v>
                </c:pt>
                <c:pt idx="7">
                  <c:v>11</c:v>
                </c:pt>
                <c:pt idx="8">
                  <c:v>17</c:v>
                </c:pt>
                <c:pt idx="9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5DF-4970-ABBB-E991A523AA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lnSpc>
                <a:spcPts val="1000"/>
              </a:lnSpc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036567941805995"/>
          <c:y val="7.8362228743884724E-2"/>
          <c:w val="0.40121417987055968"/>
          <c:h val="0.843275542512230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0000"/>
                    </a:schemeClr>
                  </a:gs>
                  <a:gs pos="84000">
                    <a:schemeClr val="accent1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3E-4DC5-9DBD-BC7C4A35ED9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3E-4DC5-9DBD-BC7C4A35ED9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0000"/>
                    </a:schemeClr>
                  </a:gs>
                  <a:gs pos="84000">
                    <a:schemeClr val="accent3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3E-4DC5-9DBD-BC7C4A35ED9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0000"/>
                    </a:schemeClr>
                  </a:gs>
                  <a:gs pos="84000">
                    <a:schemeClr val="accent4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3E-4DC5-9DBD-BC7C4A35ED9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0000"/>
                    </a:schemeClr>
                  </a:gs>
                  <a:gs pos="84000">
                    <a:schemeClr val="accent5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53E-4DC5-9DBD-BC7C4A35ED9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0000"/>
                    </a:schemeClr>
                  </a:gs>
                  <a:gs pos="84000">
                    <a:schemeClr val="accent6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53E-4DC5-9DBD-BC7C4A35ED9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1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53E-4DC5-9DBD-BC7C4A35ED9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2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53E-4DC5-9DBD-BC7C4A35ED9F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3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53E-4DC5-9DBD-BC7C4A35ED9F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4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53E-4DC5-9DBD-BC7C4A35ED9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Лист1!$B$52:$B$61</c:f>
              <c:strCache>
                <c:ptCount val="10"/>
                <c:pt idx="0">
                  <c:v>1) ветеранские организации Пермского края</c:v>
                </c:pt>
                <c:pt idx="1">
                  <c:v>2) молодежные объединения Пермского края</c:v>
                </c:pt>
                <c:pt idx="2">
                  <c:v>3) общественные организации военно-патриотического воспитания Пермского края</c:v>
                </c:pt>
                <c:pt idx="3">
                  <c:v>4) общественные организации женского движения в Пермском крае</c:v>
                </c:pt>
                <c:pt idx="4">
                  <c:v>5) общественные организации инвалидов Пермского края</c:v>
                </c:pt>
                <c:pt idx="5">
                  <c:v>6) общественные организации культуры Пермского края</c:v>
                </c:pt>
                <c:pt idx="6">
                  <c:v>7)профсоюзные организации Пермского края</c:v>
                </c:pt>
                <c:pt idx="7">
                  <c:v>8)Некоммерческие организации в области комплексной реабилитации и ресоциализации наркопотребителей</c:v>
                </c:pt>
                <c:pt idx="8">
                  <c:v>9)СО НКО по защите семьи, детства, материнства и отцовства</c:v>
                </c:pt>
                <c:pt idx="9">
                  <c:v>10) общественные правозащитные организации</c:v>
                </c:pt>
              </c:strCache>
            </c:strRef>
          </c:cat>
          <c:val>
            <c:numRef>
              <c:f>Лист1!$C$52:$C$61</c:f>
              <c:numCache>
                <c:formatCode>0</c:formatCode>
                <c:ptCount val="10"/>
                <c:pt idx="0">
                  <c:v>20</c:v>
                </c:pt>
                <c:pt idx="1">
                  <c:v>3</c:v>
                </c:pt>
                <c:pt idx="2">
                  <c:v>17</c:v>
                </c:pt>
                <c:pt idx="3">
                  <c:v>5</c:v>
                </c:pt>
                <c:pt idx="4">
                  <c:v>12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7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053E-4DC5-9DBD-BC7C4A35ED9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lumMod val="110000"/>
                  </a:schemeClr>
                </a:gs>
                <a:gs pos="84000">
                  <a:schemeClr val="accent1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EF-4BF8-AE7A-2FBBC676E6C2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0000"/>
                    </a:schemeClr>
                  </a:gs>
                  <a:gs pos="84000">
                    <a:schemeClr val="accent4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EF-4BF8-AE7A-2FBBC676E6C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94%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6%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Лист1!$B$71:$B$72</c:f>
              <c:strCache>
                <c:ptCount val="2"/>
                <c:pt idx="0">
                  <c:v>1)да</c:v>
                </c:pt>
                <c:pt idx="1">
                  <c:v>2)нет</c:v>
                </c:pt>
              </c:strCache>
            </c:strRef>
          </c:cat>
          <c:val>
            <c:numRef>
              <c:f>Лист1!$C$71:$C$72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EF-4BF8-AE7A-2FBBC676E6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20881872"/>
        <c:axId val="831539808"/>
      </c:barChart>
      <c:valAx>
        <c:axId val="831539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0881872"/>
        <c:crosses val="autoZero"/>
        <c:crossBetween val="between"/>
      </c:valAx>
      <c:catAx>
        <c:axId val="620881872"/>
        <c:scaling>
          <c:orientation val="minMax"/>
        </c:scaling>
        <c:delete val="0"/>
        <c:axPos val="l"/>
        <c:numFmt formatCode="#,##0.0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1539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tint val="98000"/>
                    <a:lumMod val="110000"/>
                  </a:schemeClr>
                </a:gs>
                <a:gs pos="84000">
                  <a:schemeClr val="accent6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0000"/>
                    </a:schemeClr>
                  </a:gs>
                  <a:gs pos="84000">
                    <a:schemeClr val="accent6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76-4B3A-B87F-55C438CB8B24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0000"/>
                    </a:schemeClr>
                  </a:gs>
                  <a:gs pos="84000">
                    <a:schemeClr val="accent4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76-4B3A-B87F-55C438CB8B2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Лист1!$B$88:$B$89</c:f>
              <c:strCache>
                <c:ptCount val="2"/>
                <c:pt idx="0">
                  <c:v>1)да</c:v>
                </c:pt>
                <c:pt idx="1">
                  <c:v>2)нет</c:v>
                </c:pt>
              </c:strCache>
            </c:strRef>
          </c:cat>
          <c:val>
            <c:numRef>
              <c:f>Лист1!$C$88:$C$89</c:f>
              <c:numCache>
                <c:formatCode>0</c:formatCode>
                <c:ptCount val="2"/>
                <c:pt idx="0">
                  <c:v>18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76-4B3A-B87F-55C438CB8B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31538176"/>
        <c:axId val="831540896"/>
      </c:barChart>
      <c:valAx>
        <c:axId val="831540896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831538176"/>
        <c:crosses val="autoZero"/>
        <c:crossBetween val="between"/>
      </c:valAx>
      <c:catAx>
        <c:axId val="83153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1540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CEDA9-707D-4956-9385-5E3C81B58CF1}" type="doc">
      <dgm:prSet loTypeId="urn:microsoft.com/office/officeart/2005/8/layout/chevron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5207788-0634-4B62-9AF9-D18DD5476D91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B5ECD721-C8E7-4F56-8545-3E0F98F7C900}" type="parTrans" cxnId="{4D499FF8-4801-437A-A6F1-9C89ECA1730C}">
      <dgm:prSet/>
      <dgm:spPr/>
      <dgm:t>
        <a:bodyPr/>
        <a:lstStyle/>
        <a:p>
          <a:endParaRPr lang="ru-RU"/>
        </a:p>
      </dgm:t>
    </dgm:pt>
    <dgm:pt modelId="{B481EBC4-9ED3-45FA-894B-2ECF114AADF5}" type="sibTrans" cxnId="{4D499FF8-4801-437A-A6F1-9C89ECA1730C}">
      <dgm:prSet/>
      <dgm:spPr/>
      <dgm:t>
        <a:bodyPr/>
        <a:lstStyle/>
        <a:p>
          <a:endParaRPr lang="ru-RU"/>
        </a:p>
      </dgm:t>
    </dgm:pt>
    <dgm:pt modelId="{CB252053-B90F-45D7-95AA-EA7855C8ADF7}">
      <dgm:prSet phldrT="[Текст]"/>
      <dgm:spPr/>
      <dgm:t>
        <a:bodyPr/>
        <a:lstStyle/>
        <a:p>
          <a:r>
            <a:rPr lang="ru-RU" dirty="0" smtClean="0"/>
            <a:t>анализ государственной политики по поддержке социально-ориентированных некоммерческих организаций, выявление проблемных вопросов государственной поддержки НКО, а также  потребностей некоммерческого сектора. </a:t>
          </a:r>
          <a:endParaRPr lang="ru-RU" dirty="0"/>
        </a:p>
      </dgm:t>
    </dgm:pt>
    <dgm:pt modelId="{4778D7CC-D802-4DA4-9400-6C741982B399}" type="parTrans" cxnId="{8BB1A395-0EC5-4D51-89EF-47BBCB7A2C32}">
      <dgm:prSet/>
      <dgm:spPr/>
      <dgm:t>
        <a:bodyPr/>
        <a:lstStyle/>
        <a:p>
          <a:endParaRPr lang="ru-RU"/>
        </a:p>
      </dgm:t>
    </dgm:pt>
    <dgm:pt modelId="{9D3BEAE0-0530-4398-930B-8D775DFECC71}" type="sibTrans" cxnId="{8BB1A395-0EC5-4D51-89EF-47BBCB7A2C32}">
      <dgm:prSet/>
      <dgm:spPr/>
      <dgm:t>
        <a:bodyPr/>
        <a:lstStyle/>
        <a:p>
          <a:endParaRPr lang="ru-RU"/>
        </a:p>
      </dgm:t>
    </dgm:pt>
    <dgm:pt modelId="{40EB2C29-2208-4CA0-9B79-FB8DC44FDE43}">
      <dgm:prSet phldrT="[Текст]"/>
      <dgm:spPr/>
      <dgm:t>
        <a:bodyPr/>
        <a:lstStyle/>
        <a:p>
          <a:r>
            <a:rPr lang="ru-RU" dirty="0" smtClean="0"/>
            <a:t>Содержание</a:t>
          </a:r>
          <a:endParaRPr lang="ru-RU" dirty="0"/>
        </a:p>
      </dgm:t>
    </dgm:pt>
    <dgm:pt modelId="{93FE277F-E1F3-4F8C-ABBA-7F13350DB83B}" type="parTrans" cxnId="{0FB9A642-C481-486E-A6BB-F704D5B3C290}">
      <dgm:prSet/>
      <dgm:spPr/>
      <dgm:t>
        <a:bodyPr/>
        <a:lstStyle/>
        <a:p>
          <a:endParaRPr lang="ru-RU"/>
        </a:p>
      </dgm:t>
    </dgm:pt>
    <dgm:pt modelId="{9952E7D7-E97F-4025-8E6A-6C4546792280}" type="sibTrans" cxnId="{0FB9A642-C481-486E-A6BB-F704D5B3C290}">
      <dgm:prSet/>
      <dgm:spPr/>
      <dgm:t>
        <a:bodyPr/>
        <a:lstStyle/>
        <a:p>
          <a:endParaRPr lang="ru-RU"/>
        </a:p>
      </dgm:t>
    </dgm:pt>
    <dgm:pt modelId="{8ACE03EC-2A84-462D-BDAC-081B0F220714}">
      <dgm:prSet phldrT="[Текст]"/>
      <dgm:spPr/>
      <dgm:t>
        <a:bodyPr/>
        <a:lstStyle/>
        <a:p>
          <a:r>
            <a:rPr lang="ru-RU" dirty="0" smtClean="0"/>
            <a:t>гарантии оказания поддержки СО НКО;</a:t>
          </a:r>
          <a:endParaRPr lang="ru-RU" dirty="0"/>
        </a:p>
      </dgm:t>
    </dgm:pt>
    <dgm:pt modelId="{6F20CCB1-914A-41F5-88A7-29725E1E2F40}" type="parTrans" cxnId="{DEDB2539-DF3A-4AD9-82B6-F392EABAC0CC}">
      <dgm:prSet/>
      <dgm:spPr/>
      <dgm:t>
        <a:bodyPr/>
        <a:lstStyle/>
        <a:p>
          <a:endParaRPr lang="ru-RU"/>
        </a:p>
      </dgm:t>
    </dgm:pt>
    <dgm:pt modelId="{207D52F5-AEFF-4B89-8B65-6924794BE0B9}" type="sibTrans" cxnId="{DEDB2539-DF3A-4AD9-82B6-F392EABAC0CC}">
      <dgm:prSet/>
      <dgm:spPr/>
      <dgm:t>
        <a:bodyPr/>
        <a:lstStyle/>
        <a:p>
          <a:endParaRPr lang="ru-RU"/>
        </a:p>
      </dgm:t>
    </dgm:pt>
    <dgm:pt modelId="{1F9F3188-03E9-476B-A9CD-3CF69F9633AE}">
      <dgm:prSet phldrT="[Текст]"/>
      <dgm:spPr/>
      <dgm:t>
        <a:bodyPr/>
        <a:lstStyle/>
        <a:p>
          <a:r>
            <a:rPr lang="ru-RU" dirty="0" smtClean="0"/>
            <a:t>Экспертный опрос </a:t>
          </a:r>
          <a:endParaRPr lang="ru-RU" dirty="0"/>
        </a:p>
      </dgm:t>
    </dgm:pt>
    <dgm:pt modelId="{F02E5681-533D-4404-95C5-BD8871B3C2D1}" type="parTrans" cxnId="{E8CB0CDF-3A4B-4F5B-9F68-383DFA8E6839}">
      <dgm:prSet/>
      <dgm:spPr/>
      <dgm:t>
        <a:bodyPr/>
        <a:lstStyle/>
        <a:p>
          <a:endParaRPr lang="ru-RU"/>
        </a:p>
      </dgm:t>
    </dgm:pt>
    <dgm:pt modelId="{2529BC22-4952-4765-AD8A-005E5DB827AB}" type="sibTrans" cxnId="{E8CB0CDF-3A4B-4F5B-9F68-383DFA8E6839}">
      <dgm:prSet/>
      <dgm:spPr/>
      <dgm:t>
        <a:bodyPr/>
        <a:lstStyle/>
        <a:p>
          <a:endParaRPr lang="ru-RU"/>
        </a:p>
      </dgm:t>
    </dgm:pt>
    <dgm:pt modelId="{B33DD34D-2F16-4AF4-82D0-BB538F3680CC}">
      <dgm:prSet phldrT="[Текст]"/>
      <dgm:spPr/>
      <dgm:t>
        <a:bodyPr/>
        <a:lstStyle/>
        <a:p>
          <a:r>
            <a:rPr lang="ru-RU" dirty="0" smtClean="0"/>
            <a:t>24 эксперта-представителя некоммерческих организаций; </a:t>
          </a:r>
          <a:endParaRPr lang="ru-RU" dirty="0"/>
        </a:p>
      </dgm:t>
    </dgm:pt>
    <dgm:pt modelId="{E8F04909-D574-43F1-B5CF-64C57F7FEF1C}" type="parTrans" cxnId="{3250C360-5616-417B-A332-004BC79C7DCD}">
      <dgm:prSet/>
      <dgm:spPr/>
      <dgm:t>
        <a:bodyPr/>
        <a:lstStyle/>
        <a:p>
          <a:endParaRPr lang="ru-RU"/>
        </a:p>
      </dgm:t>
    </dgm:pt>
    <dgm:pt modelId="{EFD2CDD5-1E95-405D-9AEF-453A4227406A}" type="sibTrans" cxnId="{3250C360-5616-417B-A332-004BC79C7DCD}">
      <dgm:prSet/>
      <dgm:spPr/>
      <dgm:t>
        <a:bodyPr/>
        <a:lstStyle/>
        <a:p>
          <a:endParaRPr lang="ru-RU"/>
        </a:p>
      </dgm:t>
    </dgm:pt>
    <dgm:pt modelId="{13A9BF26-CCE6-4DE8-A09E-11618BCB9EBC}">
      <dgm:prSet phldrT="[Текст]"/>
      <dgm:spPr/>
      <dgm:t>
        <a:bodyPr/>
        <a:lstStyle/>
        <a:p>
          <a:r>
            <a:rPr lang="ru-RU" dirty="0" smtClean="0"/>
            <a:t>федеральные, краевые, муниципальные и внебюджетные формы поддержки СО НКО;</a:t>
          </a:r>
          <a:endParaRPr lang="ru-RU" dirty="0"/>
        </a:p>
      </dgm:t>
    </dgm:pt>
    <dgm:pt modelId="{FDDD86BE-DF57-42E4-A277-6776E8A12095}" type="parTrans" cxnId="{CDBFD422-3BF2-48CF-88F8-B7BD77AD91C9}">
      <dgm:prSet/>
      <dgm:spPr/>
      <dgm:t>
        <a:bodyPr/>
        <a:lstStyle/>
        <a:p>
          <a:endParaRPr lang="ru-RU"/>
        </a:p>
      </dgm:t>
    </dgm:pt>
    <dgm:pt modelId="{FFCB8B98-525B-4C3B-B426-6D202B142CFF}" type="sibTrans" cxnId="{CDBFD422-3BF2-48CF-88F8-B7BD77AD91C9}">
      <dgm:prSet/>
      <dgm:spPr/>
      <dgm:t>
        <a:bodyPr/>
        <a:lstStyle/>
        <a:p>
          <a:endParaRPr lang="ru-RU"/>
        </a:p>
      </dgm:t>
    </dgm:pt>
    <dgm:pt modelId="{391BEE57-0D22-421C-B2FB-B75DCFD028BC}">
      <dgm:prSet phldrT="[Текст]"/>
      <dgm:spPr/>
      <dgm:t>
        <a:bodyPr/>
        <a:lstStyle/>
        <a:p>
          <a:r>
            <a:rPr lang="ru-RU" dirty="0" smtClean="0"/>
            <a:t>результаты экспертного опроса о практике оказания поддержки СО НКО со стороны органов государственной власти и местного самоуправления Пермского края.</a:t>
          </a:r>
          <a:endParaRPr lang="ru-RU" dirty="0"/>
        </a:p>
      </dgm:t>
    </dgm:pt>
    <dgm:pt modelId="{71FDE2B5-4A91-41DF-B15D-EBC1E38E633A}" type="parTrans" cxnId="{3DB60040-6965-4A0A-992B-AEEBA23E9EDE}">
      <dgm:prSet/>
      <dgm:spPr/>
      <dgm:t>
        <a:bodyPr/>
        <a:lstStyle/>
        <a:p>
          <a:endParaRPr lang="ru-RU"/>
        </a:p>
      </dgm:t>
    </dgm:pt>
    <dgm:pt modelId="{311E9AF8-6EE6-4122-A8C8-6C7AA7CBD1A5}" type="sibTrans" cxnId="{3DB60040-6965-4A0A-992B-AEEBA23E9EDE}">
      <dgm:prSet/>
      <dgm:spPr/>
      <dgm:t>
        <a:bodyPr/>
        <a:lstStyle/>
        <a:p>
          <a:endParaRPr lang="ru-RU"/>
        </a:p>
      </dgm:t>
    </dgm:pt>
    <dgm:pt modelId="{4D5F73B4-5C70-4B26-962F-081362C6A735}">
      <dgm:prSet phldrT="[Текст]"/>
      <dgm:spPr/>
      <dgm:t>
        <a:bodyPr/>
        <a:lstStyle/>
        <a:p>
          <a:r>
            <a:rPr lang="ru-RU" dirty="0" smtClean="0"/>
            <a:t>опрос в форме анкетирования; </a:t>
          </a:r>
          <a:endParaRPr lang="ru-RU" dirty="0"/>
        </a:p>
      </dgm:t>
    </dgm:pt>
    <dgm:pt modelId="{3B4C76AB-A600-424D-8669-76B4123C3EEB}" type="parTrans" cxnId="{106E5ECE-7F82-4C23-A69B-EBFB86823844}">
      <dgm:prSet/>
      <dgm:spPr/>
      <dgm:t>
        <a:bodyPr/>
        <a:lstStyle/>
        <a:p>
          <a:endParaRPr lang="ru-RU"/>
        </a:p>
      </dgm:t>
    </dgm:pt>
    <dgm:pt modelId="{07CD94B1-E8D2-4AD6-BED5-675CCFE55869}" type="sibTrans" cxnId="{106E5ECE-7F82-4C23-A69B-EBFB86823844}">
      <dgm:prSet/>
      <dgm:spPr/>
      <dgm:t>
        <a:bodyPr/>
        <a:lstStyle/>
        <a:p>
          <a:endParaRPr lang="ru-RU"/>
        </a:p>
      </dgm:t>
    </dgm:pt>
    <dgm:pt modelId="{57CBE112-1D81-4EF0-9601-DBAB4BF5C13A}">
      <dgm:prSet phldrT="[Текст]"/>
      <dgm:spPr/>
      <dgm:t>
        <a:bodyPr/>
        <a:lstStyle/>
        <a:p>
          <a:r>
            <a:rPr lang="ru-RU" dirty="0" smtClean="0"/>
            <a:t>12 вопросов.</a:t>
          </a:r>
          <a:endParaRPr lang="ru-RU" dirty="0"/>
        </a:p>
      </dgm:t>
    </dgm:pt>
    <dgm:pt modelId="{C9531844-6F7B-4515-81F2-6062E6C03019}" type="parTrans" cxnId="{2887DF2B-BFA5-4CC7-97C2-95D447B4E569}">
      <dgm:prSet/>
      <dgm:spPr/>
      <dgm:t>
        <a:bodyPr/>
        <a:lstStyle/>
        <a:p>
          <a:endParaRPr lang="ru-RU"/>
        </a:p>
      </dgm:t>
    </dgm:pt>
    <dgm:pt modelId="{93F7FC2A-B5E3-47A3-8AB8-91C6C194876C}" type="sibTrans" cxnId="{2887DF2B-BFA5-4CC7-97C2-95D447B4E569}">
      <dgm:prSet/>
      <dgm:spPr/>
      <dgm:t>
        <a:bodyPr/>
        <a:lstStyle/>
        <a:p>
          <a:endParaRPr lang="ru-RU"/>
        </a:p>
      </dgm:t>
    </dgm:pt>
    <dgm:pt modelId="{1AFEB2B8-17B2-4297-8F57-06216EF21AA2}" type="pres">
      <dgm:prSet presAssocID="{F14CEDA9-707D-4956-9385-5E3C81B58C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CCCE40-4389-4FD7-A2A9-9B885D03621B}" type="pres">
      <dgm:prSet presAssocID="{A5207788-0634-4B62-9AF9-D18DD5476D91}" presName="composite" presStyleCnt="0"/>
      <dgm:spPr/>
    </dgm:pt>
    <dgm:pt modelId="{AA9723B7-B237-47C9-AEC9-31E6D1A9F846}" type="pres">
      <dgm:prSet presAssocID="{A5207788-0634-4B62-9AF9-D18DD5476D9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AE763-453F-4414-9617-564C8D7C442E}" type="pres">
      <dgm:prSet presAssocID="{A5207788-0634-4B62-9AF9-D18DD5476D9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71A53-B959-401C-AA89-9F559C66B449}" type="pres">
      <dgm:prSet presAssocID="{B481EBC4-9ED3-45FA-894B-2ECF114AADF5}" presName="sp" presStyleCnt="0"/>
      <dgm:spPr/>
    </dgm:pt>
    <dgm:pt modelId="{FC8C8906-40CF-4762-901B-C8D43F0789EB}" type="pres">
      <dgm:prSet presAssocID="{40EB2C29-2208-4CA0-9B79-FB8DC44FDE43}" presName="composite" presStyleCnt="0"/>
      <dgm:spPr/>
    </dgm:pt>
    <dgm:pt modelId="{AF29D5D5-4C96-4519-89D8-72C2D2AA36AC}" type="pres">
      <dgm:prSet presAssocID="{40EB2C29-2208-4CA0-9B79-FB8DC44FDE4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16F98-59C6-4530-BFF8-ABE9BDF1144E}" type="pres">
      <dgm:prSet presAssocID="{40EB2C29-2208-4CA0-9B79-FB8DC44FDE4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2E46A-3B90-4820-B805-081FB0EBC9EC}" type="pres">
      <dgm:prSet presAssocID="{9952E7D7-E97F-4025-8E6A-6C4546792280}" presName="sp" presStyleCnt="0"/>
      <dgm:spPr/>
    </dgm:pt>
    <dgm:pt modelId="{16063DF0-28F2-4BD8-9129-5397549A0B51}" type="pres">
      <dgm:prSet presAssocID="{1F9F3188-03E9-476B-A9CD-3CF69F9633AE}" presName="composite" presStyleCnt="0"/>
      <dgm:spPr/>
    </dgm:pt>
    <dgm:pt modelId="{D22F162A-9AEF-4241-9D4E-F03E7892607C}" type="pres">
      <dgm:prSet presAssocID="{1F9F3188-03E9-476B-A9CD-3CF69F9633A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FB9C1-8F4A-4FFD-BC21-A14D33BB5EE5}" type="pres">
      <dgm:prSet presAssocID="{1F9F3188-03E9-476B-A9CD-3CF69F9633A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E399E7-C3E6-42B9-A5BB-BE3A6C588182}" type="presOf" srcId="{A5207788-0634-4B62-9AF9-D18DD5476D91}" destId="{AA9723B7-B237-47C9-AEC9-31E6D1A9F846}" srcOrd="0" destOrd="0" presId="urn:microsoft.com/office/officeart/2005/8/layout/chevron2"/>
    <dgm:cxn modelId="{3DB60040-6965-4A0A-992B-AEEBA23E9EDE}" srcId="{40EB2C29-2208-4CA0-9B79-FB8DC44FDE43}" destId="{391BEE57-0D22-421C-B2FB-B75DCFD028BC}" srcOrd="2" destOrd="0" parTransId="{71FDE2B5-4A91-41DF-B15D-EBC1E38E633A}" sibTransId="{311E9AF8-6EE6-4122-A8C8-6C7AA7CBD1A5}"/>
    <dgm:cxn modelId="{121B1D11-A591-4F44-9251-F2853C99E53F}" type="presOf" srcId="{8ACE03EC-2A84-462D-BDAC-081B0F220714}" destId="{CC516F98-59C6-4530-BFF8-ABE9BDF1144E}" srcOrd="0" destOrd="0" presId="urn:microsoft.com/office/officeart/2005/8/layout/chevron2"/>
    <dgm:cxn modelId="{0FB9A642-C481-486E-A6BB-F704D5B3C290}" srcId="{F14CEDA9-707D-4956-9385-5E3C81B58CF1}" destId="{40EB2C29-2208-4CA0-9B79-FB8DC44FDE43}" srcOrd="1" destOrd="0" parTransId="{93FE277F-E1F3-4F8C-ABBA-7F13350DB83B}" sibTransId="{9952E7D7-E97F-4025-8E6A-6C4546792280}"/>
    <dgm:cxn modelId="{1A7F1BC3-C8D0-4D83-812C-9E146594E6CF}" type="presOf" srcId="{F14CEDA9-707D-4956-9385-5E3C81B58CF1}" destId="{1AFEB2B8-17B2-4297-8F57-06216EF21AA2}" srcOrd="0" destOrd="0" presId="urn:microsoft.com/office/officeart/2005/8/layout/chevron2"/>
    <dgm:cxn modelId="{3250C360-5616-417B-A332-004BC79C7DCD}" srcId="{1F9F3188-03E9-476B-A9CD-3CF69F9633AE}" destId="{B33DD34D-2F16-4AF4-82D0-BB538F3680CC}" srcOrd="0" destOrd="0" parTransId="{E8F04909-D574-43F1-B5CF-64C57F7FEF1C}" sibTransId="{EFD2CDD5-1E95-405D-9AEF-453A4227406A}"/>
    <dgm:cxn modelId="{88822E49-DC06-4250-BA4B-BCC86130DBFD}" type="presOf" srcId="{CB252053-B90F-45D7-95AA-EA7855C8ADF7}" destId="{88EAE763-453F-4414-9617-564C8D7C442E}" srcOrd="0" destOrd="0" presId="urn:microsoft.com/office/officeart/2005/8/layout/chevron2"/>
    <dgm:cxn modelId="{970B1A1B-5EE6-464F-9679-37144072BAFD}" type="presOf" srcId="{391BEE57-0D22-421C-B2FB-B75DCFD028BC}" destId="{CC516F98-59C6-4530-BFF8-ABE9BDF1144E}" srcOrd="0" destOrd="2" presId="urn:microsoft.com/office/officeart/2005/8/layout/chevron2"/>
    <dgm:cxn modelId="{E8CB0CDF-3A4B-4F5B-9F68-383DFA8E6839}" srcId="{F14CEDA9-707D-4956-9385-5E3C81B58CF1}" destId="{1F9F3188-03E9-476B-A9CD-3CF69F9633AE}" srcOrd="2" destOrd="0" parTransId="{F02E5681-533D-4404-95C5-BD8871B3C2D1}" sibTransId="{2529BC22-4952-4765-AD8A-005E5DB827AB}"/>
    <dgm:cxn modelId="{0EA5969C-2699-48AC-A941-E81548036D2C}" type="presOf" srcId="{B33DD34D-2F16-4AF4-82D0-BB538F3680CC}" destId="{865FB9C1-8F4A-4FFD-BC21-A14D33BB5EE5}" srcOrd="0" destOrd="0" presId="urn:microsoft.com/office/officeart/2005/8/layout/chevron2"/>
    <dgm:cxn modelId="{8C406E1B-CD5B-46F9-AE67-16670B2DB024}" type="presOf" srcId="{4D5F73B4-5C70-4B26-962F-081362C6A735}" destId="{865FB9C1-8F4A-4FFD-BC21-A14D33BB5EE5}" srcOrd="0" destOrd="1" presId="urn:microsoft.com/office/officeart/2005/8/layout/chevron2"/>
    <dgm:cxn modelId="{2A2CE8AC-5DF2-4C99-BDF1-EA5C6805A534}" type="presOf" srcId="{1F9F3188-03E9-476B-A9CD-3CF69F9633AE}" destId="{D22F162A-9AEF-4241-9D4E-F03E7892607C}" srcOrd="0" destOrd="0" presId="urn:microsoft.com/office/officeart/2005/8/layout/chevron2"/>
    <dgm:cxn modelId="{8BB1A395-0EC5-4D51-89EF-47BBCB7A2C32}" srcId="{A5207788-0634-4B62-9AF9-D18DD5476D91}" destId="{CB252053-B90F-45D7-95AA-EA7855C8ADF7}" srcOrd="0" destOrd="0" parTransId="{4778D7CC-D802-4DA4-9400-6C741982B399}" sibTransId="{9D3BEAE0-0530-4398-930B-8D775DFECC71}"/>
    <dgm:cxn modelId="{CDBFD422-3BF2-48CF-88F8-B7BD77AD91C9}" srcId="{40EB2C29-2208-4CA0-9B79-FB8DC44FDE43}" destId="{13A9BF26-CCE6-4DE8-A09E-11618BCB9EBC}" srcOrd="1" destOrd="0" parTransId="{FDDD86BE-DF57-42E4-A277-6776E8A12095}" sibTransId="{FFCB8B98-525B-4C3B-B426-6D202B142CFF}"/>
    <dgm:cxn modelId="{E0F31DAC-A89E-484E-BD8E-4D70B38BFB14}" type="presOf" srcId="{57CBE112-1D81-4EF0-9601-DBAB4BF5C13A}" destId="{865FB9C1-8F4A-4FFD-BC21-A14D33BB5EE5}" srcOrd="0" destOrd="2" presId="urn:microsoft.com/office/officeart/2005/8/layout/chevron2"/>
    <dgm:cxn modelId="{DEDB2539-DF3A-4AD9-82B6-F392EABAC0CC}" srcId="{40EB2C29-2208-4CA0-9B79-FB8DC44FDE43}" destId="{8ACE03EC-2A84-462D-BDAC-081B0F220714}" srcOrd="0" destOrd="0" parTransId="{6F20CCB1-914A-41F5-88A7-29725E1E2F40}" sibTransId="{207D52F5-AEFF-4B89-8B65-6924794BE0B9}"/>
    <dgm:cxn modelId="{106E5ECE-7F82-4C23-A69B-EBFB86823844}" srcId="{1F9F3188-03E9-476B-A9CD-3CF69F9633AE}" destId="{4D5F73B4-5C70-4B26-962F-081362C6A735}" srcOrd="1" destOrd="0" parTransId="{3B4C76AB-A600-424D-8669-76B4123C3EEB}" sibTransId="{07CD94B1-E8D2-4AD6-BED5-675CCFE55869}"/>
    <dgm:cxn modelId="{1C049ED3-EEC2-47B9-A95B-763AB171BE25}" type="presOf" srcId="{40EB2C29-2208-4CA0-9B79-FB8DC44FDE43}" destId="{AF29D5D5-4C96-4519-89D8-72C2D2AA36AC}" srcOrd="0" destOrd="0" presId="urn:microsoft.com/office/officeart/2005/8/layout/chevron2"/>
    <dgm:cxn modelId="{2887DF2B-BFA5-4CC7-97C2-95D447B4E569}" srcId="{1F9F3188-03E9-476B-A9CD-3CF69F9633AE}" destId="{57CBE112-1D81-4EF0-9601-DBAB4BF5C13A}" srcOrd="2" destOrd="0" parTransId="{C9531844-6F7B-4515-81F2-6062E6C03019}" sibTransId="{93F7FC2A-B5E3-47A3-8AB8-91C6C194876C}"/>
    <dgm:cxn modelId="{14DA1F74-A446-4D30-A531-A1D9F3D90B8A}" type="presOf" srcId="{13A9BF26-CCE6-4DE8-A09E-11618BCB9EBC}" destId="{CC516F98-59C6-4530-BFF8-ABE9BDF1144E}" srcOrd="0" destOrd="1" presId="urn:microsoft.com/office/officeart/2005/8/layout/chevron2"/>
    <dgm:cxn modelId="{4D499FF8-4801-437A-A6F1-9C89ECA1730C}" srcId="{F14CEDA9-707D-4956-9385-5E3C81B58CF1}" destId="{A5207788-0634-4B62-9AF9-D18DD5476D91}" srcOrd="0" destOrd="0" parTransId="{B5ECD721-C8E7-4F56-8545-3E0F98F7C900}" sibTransId="{B481EBC4-9ED3-45FA-894B-2ECF114AADF5}"/>
    <dgm:cxn modelId="{0EB60272-F32F-4455-B085-02EC68EE1D66}" type="presParOf" srcId="{1AFEB2B8-17B2-4297-8F57-06216EF21AA2}" destId="{A1CCCE40-4389-4FD7-A2A9-9B885D03621B}" srcOrd="0" destOrd="0" presId="urn:microsoft.com/office/officeart/2005/8/layout/chevron2"/>
    <dgm:cxn modelId="{9CDF5334-50D8-45B1-8B81-3D8CB6F0D77E}" type="presParOf" srcId="{A1CCCE40-4389-4FD7-A2A9-9B885D03621B}" destId="{AA9723B7-B237-47C9-AEC9-31E6D1A9F846}" srcOrd="0" destOrd="0" presId="urn:microsoft.com/office/officeart/2005/8/layout/chevron2"/>
    <dgm:cxn modelId="{1B3A006A-2163-4E44-BCFB-336FBC93A18F}" type="presParOf" srcId="{A1CCCE40-4389-4FD7-A2A9-9B885D03621B}" destId="{88EAE763-453F-4414-9617-564C8D7C442E}" srcOrd="1" destOrd="0" presId="urn:microsoft.com/office/officeart/2005/8/layout/chevron2"/>
    <dgm:cxn modelId="{F6C1C2A7-3791-4566-8F1B-BAE33E0BAE56}" type="presParOf" srcId="{1AFEB2B8-17B2-4297-8F57-06216EF21AA2}" destId="{9F071A53-B959-401C-AA89-9F559C66B449}" srcOrd="1" destOrd="0" presId="urn:microsoft.com/office/officeart/2005/8/layout/chevron2"/>
    <dgm:cxn modelId="{BF903916-D935-46DF-AFA3-48E3E3C76369}" type="presParOf" srcId="{1AFEB2B8-17B2-4297-8F57-06216EF21AA2}" destId="{FC8C8906-40CF-4762-901B-C8D43F0789EB}" srcOrd="2" destOrd="0" presId="urn:microsoft.com/office/officeart/2005/8/layout/chevron2"/>
    <dgm:cxn modelId="{F7BA958F-FD96-49A3-A60A-BA8B67F7955A}" type="presParOf" srcId="{FC8C8906-40CF-4762-901B-C8D43F0789EB}" destId="{AF29D5D5-4C96-4519-89D8-72C2D2AA36AC}" srcOrd="0" destOrd="0" presId="urn:microsoft.com/office/officeart/2005/8/layout/chevron2"/>
    <dgm:cxn modelId="{A663DD1C-47D0-42F4-8B8E-09F09D60F209}" type="presParOf" srcId="{FC8C8906-40CF-4762-901B-C8D43F0789EB}" destId="{CC516F98-59C6-4530-BFF8-ABE9BDF1144E}" srcOrd="1" destOrd="0" presId="urn:microsoft.com/office/officeart/2005/8/layout/chevron2"/>
    <dgm:cxn modelId="{FC2A9E2C-DCBD-43A3-99A8-D9EADEF0C0B8}" type="presParOf" srcId="{1AFEB2B8-17B2-4297-8F57-06216EF21AA2}" destId="{5812E46A-3B90-4820-B805-081FB0EBC9EC}" srcOrd="3" destOrd="0" presId="urn:microsoft.com/office/officeart/2005/8/layout/chevron2"/>
    <dgm:cxn modelId="{3C23552F-B661-40B8-9C7F-DE92B4A65FE2}" type="presParOf" srcId="{1AFEB2B8-17B2-4297-8F57-06216EF21AA2}" destId="{16063DF0-28F2-4BD8-9129-5397549A0B51}" srcOrd="4" destOrd="0" presId="urn:microsoft.com/office/officeart/2005/8/layout/chevron2"/>
    <dgm:cxn modelId="{86156E5A-C0E2-4294-B54F-EC5139316557}" type="presParOf" srcId="{16063DF0-28F2-4BD8-9129-5397549A0B51}" destId="{D22F162A-9AEF-4241-9D4E-F03E7892607C}" srcOrd="0" destOrd="0" presId="urn:microsoft.com/office/officeart/2005/8/layout/chevron2"/>
    <dgm:cxn modelId="{1764B148-950F-4B02-B17D-D16F7BD59C27}" type="presParOf" srcId="{16063DF0-28F2-4BD8-9129-5397549A0B51}" destId="{865FB9C1-8F4A-4FFD-BC21-A14D33BB5E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8152DE-1CA8-427E-86B4-BB237756125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753F3DA-2396-40F3-B4F4-CF697C33B8C5}">
      <dgm:prSet/>
      <dgm:spPr/>
      <dgm:t>
        <a:bodyPr/>
        <a:lstStyle/>
        <a:p>
          <a:r>
            <a:rPr lang="ru-RU" dirty="0" smtClean="0"/>
            <a:t>Общественной Палате Пермского края:</a:t>
          </a:r>
          <a:endParaRPr lang="ru-RU" dirty="0"/>
        </a:p>
      </dgm:t>
    </dgm:pt>
    <dgm:pt modelId="{7B57176A-CDB3-4A6E-B1C8-8F086770FE02}" type="parTrans" cxnId="{26A583B7-F76D-48C4-B6C2-E27DF52211DC}">
      <dgm:prSet/>
      <dgm:spPr/>
      <dgm:t>
        <a:bodyPr/>
        <a:lstStyle/>
        <a:p>
          <a:endParaRPr lang="ru-RU"/>
        </a:p>
      </dgm:t>
    </dgm:pt>
    <dgm:pt modelId="{F77C43CE-46CD-4C56-95C8-B5E3FEB5A943}" type="sibTrans" cxnId="{26A583B7-F76D-48C4-B6C2-E27DF52211DC}">
      <dgm:prSet/>
      <dgm:spPr/>
      <dgm:t>
        <a:bodyPr/>
        <a:lstStyle/>
        <a:p>
          <a:endParaRPr lang="ru-RU"/>
        </a:p>
      </dgm:t>
    </dgm:pt>
    <dgm:pt modelId="{CC662EDE-64AF-4C4B-BF3B-CA597A3811DD}">
      <dgm:prSet/>
      <dgm:spPr/>
      <dgm:t>
        <a:bodyPr/>
        <a:lstStyle/>
        <a:p>
          <a:r>
            <a:rPr lang="ru-RU" dirty="0" smtClean="0"/>
            <a:t> активизировать деятельность в качестве коммуникативной площадки для общественных объединений и некоммерческих организаций, а также ресурса поддержки и развития гражданского общества в крае;</a:t>
          </a:r>
          <a:endParaRPr lang="ru-RU" dirty="0"/>
        </a:p>
      </dgm:t>
    </dgm:pt>
    <dgm:pt modelId="{A591B453-D8FB-49AB-A7C1-C789AF1F2D40}" type="parTrans" cxnId="{21FCA4C6-0D54-40C9-9EF4-90E6BB0478BB}">
      <dgm:prSet/>
      <dgm:spPr/>
      <dgm:t>
        <a:bodyPr/>
        <a:lstStyle/>
        <a:p>
          <a:endParaRPr lang="ru-RU"/>
        </a:p>
      </dgm:t>
    </dgm:pt>
    <dgm:pt modelId="{DFB8F27E-6786-42CB-9C57-44FBACA0AB83}" type="sibTrans" cxnId="{21FCA4C6-0D54-40C9-9EF4-90E6BB0478BB}">
      <dgm:prSet/>
      <dgm:spPr/>
      <dgm:t>
        <a:bodyPr/>
        <a:lstStyle/>
        <a:p>
          <a:endParaRPr lang="ru-RU"/>
        </a:p>
      </dgm:t>
    </dgm:pt>
    <dgm:pt modelId="{2F5DB5B4-05C5-4F49-A0EA-DDD55C2CDD08}">
      <dgm:prSet/>
      <dgm:spPr/>
      <dgm:t>
        <a:bodyPr/>
        <a:lstStyle/>
        <a:p>
          <a:r>
            <a:rPr lang="ru-RU" dirty="0" smtClean="0"/>
            <a:t>Органам местного самоуправления Пермского края:  </a:t>
          </a:r>
          <a:endParaRPr lang="ru-RU" dirty="0"/>
        </a:p>
      </dgm:t>
    </dgm:pt>
    <dgm:pt modelId="{6B481040-EE5F-402B-8194-D226D53CEDEF}" type="parTrans" cxnId="{DBFF567F-46A4-490C-8E44-C87F94377AB0}">
      <dgm:prSet/>
      <dgm:spPr/>
      <dgm:t>
        <a:bodyPr/>
        <a:lstStyle/>
        <a:p>
          <a:endParaRPr lang="ru-RU"/>
        </a:p>
      </dgm:t>
    </dgm:pt>
    <dgm:pt modelId="{A53CB8DA-5E3A-4F16-9F18-21C36AE40CD3}" type="sibTrans" cxnId="{DBFF567F-46A4-490C-8E44-C87F94377AB0}">
      <dgm:prSet/>
      <dgm:spPr/>
      <dgm:t>
        <a:bodyPr/>
        <a:lstStyle/>
        <a:p>
          <a:endParaRPr lang="ru-RU"/>
        </a:p>
      </dgm:t>
    </dgm:pt>
    <dgm:pt modelId="{AB52724D-1262-451F-86AD-29580EC0B677}">
      <dgm:prSet/>
      <dgm:spPr/>
      <dgm:t>
        <a:bodyPr/>
        <a:lstStyle/>
        <a:p>
          <a:r>
            <a:rPr lang="ru-RU" dirty="0" smtClean="0"/>
            <a:t>обратить внимание на возможность расширения мер поддержки социально ориентированных некоммерческих организаций и вести работу по разработке и принятию программ поддержки социально ориентированных некоммерческих организаций, а также по проведению конкурсов социальных и гражданских инициатив; </a:t>
          </a:r>
          <a:endParaRPr lang="ru-RU" dirty="0"/>
        </a:p>
      </dgm:t>
    </dgm:pt>
    <dgm:pt modelId="{DA86AE6B-03E4-4A0E-A12A-6F26D3428EEB}" type="parTrans" cxnId="{462FA886-6D81-488A-98AC-202B284298E8}">
      <dgm:prSet/>
      <dgm:spPr/>
      <dgm:t>
        <a:bodyPr/>
        <a:lstStyle/>
        <a:p>
          <a:endParaRPr lang="ru-RU"/>
        </a:p>
      </dgm:t>
    </dgm:pt>
    <dgm:pt modelId="{944D6D44-9539-48BD-B392-FFBD9E02042E}" type="sibTrans" cxnId="{462FA886-6D81-488A-98AC-202B284298E8}">
      <dgm:prSet/>
      <dgm:spPr/>
      <dgm:t>
        <a:bodyPr/>
        <a:lstStyle/>
        <a:p>
          <a:endParaRPr lang="ru-RU"/>
        </a:p>
      </dgm:t>
    </dgm:pt>
    <dgm:pt modelId="{7D2DACF6-4849-4FD4-B418-AE9D48F3A1F6}">
      <dgm:prSet/>
      <dgm:spPr/>
      <dgm:t>
        <a:bodyPr/>
        <a:lstStyle/>
        <a:p>
          <a:r>
            <a:rPr lang="ru-RU" dirty="0" smtClean="0"/>
            <a:t>актуализировать нормативно-правовые акты в части информации о конкурсных процедурах, о процедуре подачи и рассмотрения заявок, условиях расторжения договора аренды;</a:t>
          </a:r>
          <a:endParaRPr lang="ru-RU" dirty="0"/>
        </a:p>
      </dgm:t>
    </dgm:pt>
    <dgm:pt modelId="{E5A27F73-D295-4285-8CC6-C99685E7A33A}" type="parTrans" cxnId="{566AC8FE-1135-48C7-B376-EA6427FB58A1}">
      <dgm:prSet/>
      <dgm:spPr/>
      <dgm:t>
        <a:bodyPr/>
        <a:lstStyle/>
        <a:p>
          <a:endParaRPr lang="ru-RU"/>
        </a:p>
      </dgm:t>
    </dgm:pt>
    <dgm:pt modelId="{B416ACEA-B2BC-4387-A85B-C0ECFAC5AE7E}" type="sibTrans" cxnId="{566AC8FE-1135-48C7-B376-EA6427FB58A1}">
      <dgm:prSet/>
      <dgm:spPr/>
      <dgm:t>
        <a:bodyPr/>
        <a:lstStyle/>
        <a:p>
          <a:endParaRPr lang="ru-RU"/>
        </a:p>
      </dgm:t>
    </dgm:pt>
    <dgm:pt modelId="{B80EC135-CF73-4AEA-A0AB-0EA24014F63B}">
      <dgm:prSet/>
      <dgm:spPr/>
      <dgm:t>
        <a:bodyPr/>
        <a:lstStyle/>
        <a:p>
          <a:r>
            <a:rPr lang="ru-RU" dirty="0" smtClean="0"/>
            <a:t>рассмотреть вопрос о возможности увеличения льгот, предоставляемых НКО, а также расширить список НКО, которые могут получать поддержку;</a:t>
          </a:r>
          <a:endParaRPr lang="ru-RU" dirty="0"/>
        </a:p>
      </dgm:t>
    </dgm:pt>
    <dgm:pt modelId="{12D14787-5563-473D-A885-ABDBDB2DF419}" type="parTrans" cxnId="{3617CE90-DA0B-4BD1-91A0-75CDC9504773}">
      <dgm:prSet/>
      <dgm:spPr/>
      <dgm:t>
        <a:bodyPr/>
        <a:lstStyle/>
        <a:p>
          <a:endParaRPr lang="ru-RU"/>
        </a:p>
      </dgm:t>
    </dgm:pt>
    <dgm:pt modelId="{BA94FDEC-0FB5-4849-B73B-AB069B81C6C4}" type="sibTrans" cxnId="{3617CE90-DA0B-4BD1-91A0-75CDC9504773}">
      <dgm:prSet/>
      <dgm:spPr/>
      <dgm:t>
        <a:bodyPr/>
        <a:lstStyle/>
        <a:p>
          <a:endParaRPr lang="ru-RU"/>
        </a:p>
      </dgm:t>
    </dgm:pt>
    <dgm:pt modelId="{8819E11A-0279-4D36-9B70-50F839FB1BB4}">
      <dgm:prSet/>
      <dgm:spPr/>
      <dgm:t>
        <a:bodyPr/>
        <a:lstStyle/>
        <a:p>
          <a:r>
            <a:rPr lang="ru-RU" dirty="0" smtClean="0"/>
            <a:t>рассмотреть возможности изменения механизма предоставления помещений, находящихся в муниципальной собственности, организациям, оказывающим социальные услуги;</a:t>
          </a:r>
          <a:endParaRPr lang="ru-RU" dirty="0"/>
        </a:p>
      </dgm:t>
    </dgm:pt>
    <dgm:pt modelId="{8B0BF225-E41E-44DD-8565-E3DF396F82C2}" type="parTrans" cxnId="{81D0C0E2-9271-4D46-8228-7BF9722FF788}">
      <dgm:prSet/>
      <dgm:spPr/>
      <dgm:t>
        <a:bodyPr/>
        <a:lstStyle/>
        <a:p>
          <a:endParaRPr lang="ru-RU"/>
        </a:p>
      </dgm:t>
    </dgm:pt>
    <dgm:pt modelId="{1AC7280B-9DC7-47E1-8C8F-90DCABCA2768}" type="sibTrans" cxnId="{81D0C0E2-9271-4D46-8228-7BF9722FF788}">
      <dgm:prSet/>
      <dgm:spPr/>
      <dgm:t>
        <a:bodyPr/>
        <a:lstStyle/>
        <a:p>
          <a:endParaRPr lang="ru-RU"/>
        </a:p>
      </dgm:t>
    </dgm:pt>
    <dgm:pt modelId="{6DE463BF-4976-4B46-8EC2-F3FEBE9DD2FB}">
      <dgm:prSet/>
      <dgm:spPr/>
      <dgm:t>
        <a:bodyPr/>
        <a:lstStyle/>
        <a:p>
          <a:r>
            <a:rPr lang="ru-RU" dirty="0" smtClean="0"/>
            <a:t>конкретизировать сроки предоставления аренды и уменьшить срок осуществления деятельности НКО для возможности получения поддержки.</a:t>
          </a:r>
          <a:endParaRPr lang="ru-RU" dirty="0"/>
        </a:p>
      </dgm:t>
    </dgm:pt>
    <dgm:pt modelId="{03E57CC6-BE3B-4ED4-95DB-C08B8E919874}" type="parTrans" cxnId="{3A3FB235-1A53-4E8B-B9D1-95E4839351F3}">
      <dgm:prSet/>
      <dgm:spPr/>
      <dgm:t>
        <a:bodyPr/>
        <a:lstStyle/>
        <a:p>
          <a:endParaRPr lang="ru-RU"/>
        </a:p>
      </dgm:t>
    </dgm:pt>
    <dgm:pt modelId="{2B7C2B10-D804-490A-BAA9-D9E8D13D8C0F}" type="sibTrans" cxnId="{3A3FB235-1A53-4E8B-B9D1-95E4839351F3}">
      <dgm:prSet/>
      <dgm:spPr/>
      <dgm:t>
        <a:bodyPr/>
        <a:lstStyle/>
        <a:p>
          <a:endParaRPr lang="ru-RU"/>
        </a:p>
      </dgm:t>
    </dgm:pt>
    <dgm:pt modelId="{3F291E99-B00A-4652-8DA1-B5E7B674BBA8}" type="pres">
      <dgm:prSet presAssocID="{028152DE-1CA8-427E-86B4-BB23775612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4AF209-7139-426B-A7BA-34D34220B1D4}" type="pres">
      <dgm:prSet presAssocID="{9753F3DA-2396-40F3-B4F4-CF697C33B8C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D10AC-2F5E-44A0-A3C1-A90F881672B7}" type="pres">
      <dgm:prSet presAssocID="{9753F3DA-2396-40F3-B4F4-CF697C33B8C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7E406-2950-4D76-B9E8-B0CCC172D393}" type="pres">
      <dgm:prSet presAssocID="{2F5DB5B4-05C5-4F49-A0EA-DDD55C2CDD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737FE-A6B3-4E20-A9F0-4A117FE3A174}" type="pres">
      <dgm:prSet presAssocID="{2F5DB5B4-05C5-4F49-A0EA-DDD55C2CDD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FB235-1A53-4E8B-B9D1-95E4839351F3}" srcId="{2F5DB5B4-05C5-4F49-A0EA-DDD55C2CDD08}" destId="{6DE463BF-4976-4B46-8EC2-F3FEBE9DD2FB}" srcOrd="4" destOrd="0" parTransId="{03E57CC6-BE3B-4ED4-95DB-C08B8E919874}" sibTransId="{2B7C2B10-D804-490A-BAA9-D9E8D13D8C0F}"/>
    <dgm:cxn modelId="{7DE19ECB-28DB-45F6-9438-3C71704A7C47}" type="presOf" srcId="{B80EC135-CF73-4AEA-A0AB-0EA24014F63B}" destId="{A37737FE-A6B3-4E20-A9F0-4A117FE3A174}" srcOrd="0" destOrd="2" presId="urn:microsoft.com/office/officeart/2005/8/layout/vList2"/>
    <dgm:cxn modelId="{BC490BF8-0B5E-4323-B219-BCD946635BBF}" type="presOf" srcId="{CC662EDE-64AF-4C4B-BF3B-CA597A3811DD}" destId="{932D10AC-2F5E-44A0-A3C1-A90F881672B7}" srcOrd="0" destOrd="0" presId="urn:microsoft.com/office/officeart/2005/8/layout/vList2"/>
    <dgm:cxn modelId="{4CF27156-905B-42AA-9317-087BAF00F914}" type="presOf" srcId="{9753F3DA-2396-40F3-B4F4-CF697C33B8C5}" destId="{D84AF209-7139-426B-A7BA-34D34220B1D4}" srcOrd="0" destOrd="0" presId="urn:microsoft.com/office/officeart/2005/8/layout/vList2"/>
    <dgm:cxn modelId="{CBD1D38C-F8B8-44C1-905E-8FA1F3885726}" type="presOf" srcId="{2F5DB5B4-05C5-4F49-A0EA-DDD55C2CDD08}" destId="{45C7E406-2950-4D76-B9E8-B0CCC172D393}" srcOrd="0" destOrd="0" presId="urn:microsoft.com/office/officeart/2005/8/layout/vList2"/>
    <dgm:cxn modelId="{D6B9BF72-8F41-4B3D-A432-78001D025B27}" type="presOf" srcId="{8819E11A-0279-4D36-9B70-50F839FB1BB4}" destId="{A37737FE-A6B3-4E20-A9F0-4A117FE3A174}" srcOrd="0" destOrd="3" presId="urn:microsoft.com/office/officeart/2005/8/layout/vList2"/>
    <dgm:cxn modelId="{18A39D4D-DF37-4688-BADC-25215574371B}" type="presOf" srcId="{7D2DACF6-4849-4FD4-B418-AE9D48F3A1F6}" destId="{A37737FE-A6B3-4E20-A9F0-4A117FE3A174}" srcOrd="0" destOrd="1" presId="urn:microsoft.com/office/officeart/2005/8/layout/vList2"/>
    <dgm:cxn modelId="{21FCA4C6-0D54-40C9-9EF4-90E6BB0478BB}" srcId="{9753F3DA-2396-40F3-B4F4-CF697C33B8C5}" destId="{CC662EDE-64AF-4C4B-BF3B-CA597A3811DD}" srcOrd="0" destOrd="0" parTransId="{A591B453-D8FB-49AB-A7C1-C789AF1F2D40}" sibTransId="{DFB8F27E-6786-42CB-9C57-44FBACA0AB83}"/>
    <dgm:cxn modelId="{178E50DB-6FD6-4F7A-A979-880B2C368E5C}" type="presOf" srcId="{6DE463BF-4976-4B46-8EC2-F3FEBE9DD2FB}" destId="{A37737FE-A6B3-4E20-A9F0-4A117FE3A174}" srcOrd="0" destOrd="4" presId="urn:microsoft.com/office/officeart/2005/8/layout/vList2"/>
    <dgm:cxn modelId="{26A583B7-F76D-48C4-B6C2-E27DF52211DC}" srcId="{028152DE-1CA8-427E-86B4-BB237756125D}" destId="{9753F3DA-2396-40F3-B4F4-CF697C33B8C5}" srcOrd="0" destOrd="0" parTransId="{7B57176A-CDB3-4A6E-B1C8-8F086770FE02}" sibTransId="{F77C43CE-46CD-4C56-95C8-B5E3FEB5A943}"/>
    <dgm:cxn modelId="{566AC8FE-1135-48C7-B376-EA6427FB58A1}" srcId="{2F5DB5B4-05C5-4F49-A0EA-DDD55C2CDD08}" destId="{7D2DACF6-4849-4FD4-B418-AE9D48F3A1F6}" srcOrd="1" destOrd="0" parTransId="{E5A27F73-D295-4285-8CC6-C99685E7A33A}" sibTransId="{B416ACEA-B2BC-4387-A85B-C0ECFAC5AE7E}"/>
    <dgm:cxn modelId="{31B76690-5C44-476C-8E52-01BE956B6422}" type="presOf" srcId="{AB52724D-1262-451F-86AD-29580EC0B677}" destId="{A37737FE-A6B3-4E20-A9F0-4A117FE3A174}" srcOrd="0" destOrd="0" presId="urn:microsoft.com/office/officeart/2005/8/layout/vList2"/>
    <dgm:cxn modelId="{462FA886-6D81-488A-98AC-202B284298E8}" srcId="{2F5DB5B4-05C5-4F49-A0EA-DDD55C2CDD08}" destId="{AB52724D-1262-451F-86AD-29580EC0B677}" srcOrd="0" destOrd="0" parTransId="{DA86AE6B-03E4-4A0E-A12A-6F26D3428EEB}" sibTransId="{944D6D44-9539-48BD-B392-FFBD9E02042E}"/>
    <dgm:cxn modelId="{81D0C0E2-9271-4D46-8228-7BF9722FF788}" srcId="{2F5DB5B4-05C5-4F49-A0EA-DDD55C2CDD08}" destId="{8819E11A-0279-4D36-9B70-50F839FB1BB4}" srcOrd="3" destOrd="0" parTransId="{8B0BF225-E41E-44DD-8565-E3DF396F82C2}" sibTransId="{1AC7280B-9DC7-47E1-8C8F-90DCABCA2768}"/>
    <dgm:cxn modelId="{D58FE9A5-D514-4C28-9ED4-365AB2EA1148}" type="presOf" srcId="{028152DE-1CA8-427E-86B4-BB237756125D}" destId="{3F291E99-B00A-4652-8DA1-B5E7B674BBA8}" srcOrd="0" destOrd="0" presId="urn:microsoft.com/office/officeart/2005/8/layout/vList2"/>
    <dgm:cxn modelId="{3617CE90-DA0B-4BD1-91A0-75CDC9504773}" srcId="{2F5DB5B4-05C5-4F49-A0EA-DDD55C2CDD08}" destId="{B80EC135-CF73-4AEA-A0AB-0EA24014F63B}" srcOrd="2" destOrd="0" parTransId="{12D14787-5563-473D-A885-ABDBDB2DF419}" sibTransId="{BA94FDEC-0FB5-4849-B73B-AB069B81C6C4}"/>
    <dgm:cxn modelId="{DBFF567F-46A4-490C-8E44-C87F94377AB0}" srcId="{028152DE-1CA8-427E-86B4-BB237756125D}" destId="{2F5DB5B4-05C5-4F49-A0EA-DDD55C2CDD08}" srcOrd="1" destOrd="0" parTransId="{6B481040-EE5F-402B-8194-D226D53CEDEF}" sibTransId="{A53CB8DA-5E3A-4F16-9F18-21C36AE40CD3}"/>
    <dgm:cxn modelId="{2F531574-C8DF-4C4D-8447-E2352AF31CB8}" type="presParOf" srcId="{3F291E99-B00A-4652-8DA1-B5E7B674BBA8}" destId="{D84AF209-7139-426B-A7BA-34D34220B1D4}" srcOrd="0" destOrd="0" presId="urn:microsoft.com/office/officeart/2005/8/layout/vList2"/>
    <dgm:cxn modelId="{3E361C58-92F9-40C7-9809-2D65BEE85D92}" type="presParOf" srcId="{3F291E99-B00A-4652-8DA1-B5E7B674BBA8}" destId="{932D10AC-2F5E-44A0-A3C1-A90F881672B7}" srcOrd="1" destOrd="0" presId="urn:microsoft.com/office/officeart/2005/8/layout/vList2"/>
    <dgm:cxn modelId="{CFA311C2-6F72-4955-AC9E-B408A9E26239}" type="presParOf" srcId="{3F291E99-B00A-4652-8DA1-B5E7B674BBA8}" destId="{45C7E406-2950-4D76-B9E8-B0CCC172D393}" srcOrd="2" destOrd="0" presId="urn:microsoft.com/office/officeart/2005/8/layout/vList2"/>
    <dgm:cxn modelId="{E426EA15-65F1-4388-B16B-6DED0F980FA1}" type="presParOf" srcId="{3F291E99-B00A-4652-8DA1-B5E7B674BBA8}" destId="{A37737FE-A6B3-4E20-A9F0-4A117FE3A1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122EA6-681B-4CCB-88C5-8C39D9266BAE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B9C6A4F-5CF0-45F7-85D6-E78E7FDCF278}">
      <dgm:prSet phldrT="[Текст]" custT="1"/>
      <dgm:spPr/>
      <dgm:t>
        <a:bodyPr/>
        <a:lstStyle/>
        <a:p>
          <a:r>
            <a:rPr lang="ru-RU" sz="1600" b="1" dirty="0" smtClean="0"/>
            <a:t>Почему Вы так считаете? </a:t>
          </a:r>
          <a:endParaRPr lang="ru-RU" sz="1600" b="1" dirty="0"/>
        </a:p>
      </dgm:t>
    </dgm:pt>
    <dgm:pt modelId="{184F39A7-288A-4618-B39C-571CC8E181C5}" type="parTrans" cxnId="{7BCE29C9-3F83-469E-A865-EE76254CFF87}">
      <dgm:prSet/>
      <dgm:spPr/>
      <dgm:t>
        <a:bodyPr/>
        <a:lstStyle/>
        <a:p>
          <a:endParaRPr lang="ru-RU"/>
        </a:p>
      </dgm:t>
    </dgm:pt>
    <dgm:pt modelId="{A5978DC6-5F64-4230-B563-F48DC8119CAC}" type="sibTrans" cxnId="{7BCE29C9-3F83-469E-A865-EE76254CFF87}">
      <dgm:prSet/>
      <dgm:spPr/>
      <dgm:t>
        <a:bodyPr/>
        <a:lstStyle/>
        <a:p>
          <a:endParaRPr lang="ru-RU"/>
        </a:p>
      </dgm:t>
    </dgm:pt>
    <dgm:pt modelId="{D20DE0CF-BE3A-4CED-92D6-FFDB179C96E0}">
      <dgm:prSet phldrT="[Текст]"/>
      <dgm:spPr/>
      <dgm:t>
        <a:bodyPr/>
        <a:lstStyle/>
        <a:p>
          <a:r>
            <a:rPr lang="ru-RU" dirty="0" smtClean="0"/>
            <a:t>«Ветеранам поддержку получить проще всего. Чаще и больше поддерживаются организации инвалидов и советы женщин. Это традиционные организации, они четко выполняют указания администраций территорий, депутатов.»;</a:t>
          </a:r>
          <a:endParaRPr lang="ru-RU" dirty="0"/>
        </a:p>
      </dgm:t>
    </dgm:pt>
    <dgm:pt modelId="{46118239-EC40-48A0-ADA1-238507AEA300}" type="parTrans" cxnId="{CC1E8B73-B0FE-4568-A374-B451309FF6BE}">
      <dgm:prSet/>
      <dgm:spPr/>
      <dgm:t>
        <a:bodyPr/>
        <a:lstStyle/>
        <a:p>
          <a:endParaRPr lang="ru-RU"/>
        </a:p>
      </dgm:t>
    </dgm:pt>
    <dgm:pt modelId="{35E13F64-3FAC-4F78-9C8C-A72802017ECF}" type="sibTrans" cxnId="{CC1E8B73-B0FE-4568-A374-B451309FF6BE}">
      <dgm:prSet/>
      <dgm:spPr/>
      <dgm:t>
        <a:bodyPr/>
        <a:lstStyle/>
        <a:p>
          <a:endParaRPr lang="ru-RU"/>
        </a:p>
      </dgm:t>
    </dgm:pt>
    <dgm:pt modelId="{F9B4E9C9-417C-4C8F-9374-2E23EAF7775B}">
      <dgm:prSet/>
      <dgm:spPr/>
      <dgm:t>
        <a:bodyPr/>
        <a:lstStyle/>
        <a:p>
          <a:r>
            <a:rPr lang="ru-RU" dirty="0" smtClean="0"/>
            <a:t>«Если обратить внимание на результаты конкурсного отбора на поддержку социально значимых проектов, проводимых ежегодно Администрацией губернатора Пермского края, то можно сделать вывод, что приоритет отдается организациям инвалидов и организациям военно-патриотической направленности.»;</a:t>
          </a:r>
          <a:endParaRPr lang="ru-RU" dirty="0"/>
        </a:p>
      </dgm:t>
    </dgm:pt>
    <dgm:pt modelId="{255D4E29-AEB4-4E25-AA18-90C393C11100}" type="parTrans" cxnId="{1766EB40-2984-4430-9E6B-D64E0D4F55CA}">
      <dgm:prSet/>
      <dgm:spPr/>
      <dgm:t>
        <a:bodyPr/>
        <a:lstStyle/>
        <a:p>
          <a:endParaRPr lang="ru-RU"/>
        </a:p>
      </dgm:t>
    </dgm:pt>
    <dgm:pt modelId="{1902437E-F73E-4DB7-B0A3-081621AE2E99}" type="sibTrans" cxnId="{1766EB40-2984-4430-9E6B-D64E0D4F55CA}">
      <dgm:prSet/>
      <dgm:spPr/>
      <dgm:t>
        <a:bodyPr/>
        <a:lstStyle/>
        <a:p>
          <a:endParaRPr lang="ru-RU"/>
        </a:p>
      </dgm:t>
    </dgm:pt>
    <dgm:pt modelId="{91D09D42-92FF-400C-891D-D2EA9F4CDBDA}">
      <dgm:prSet/>
      <dgm:spPr/>
      <dgm:t>
        <a:bodyPr/>
        <a:lstStyle/>
        <a:p>
          <a:r>
            <a:rPr lang="ru-RU" dirty="0" smtClean="0"/>
            <a:t>«Предполагаю, что есть ряд организаций, которые чаще других получают поддержку (с одной стороны давно и успешно работающие организации, с другой стороны – те, кто занимается проблемами наиболее нуждающихся граждан (инвалиды, ветераны и пр.)»;</a:t>
          </a:r>
          <a:endParaRPr lang="ru-RU" dirty="0"/>
        </a:p>
      </dgm:t>
    </dgm:pt>
    <dgm:pt modelId="{50D0D65B-DCB6-4B1C-8E8C-833C1288200A}" type="parTrans" cxnId="{511F1655-64DE-43DA-9271-93ACA878E9AC}">
      <dgm:prSet/>
      <dgm:spPr/>
      <dgm:t>
        <a:bodyPr/>
        <a:lstStyle/>
        <a:p>
          <a:endParaRPr lang="ru-RU"/>
        </a:p>
      </dgm:t>
    </dgm:pt>
    <dgm:pt modelId="{10191974-C2C9-42BB-BAE9-41431D1F8081}" type="sibTrans" cxnId="{511F1655-64DE-43DA-9271-93ACA878E9AC}">
      <dgm:prSet/>
      <dgm:spPr/>
      <dgm:t>
        <a:bodyPr/>
        <a:lstStyle/>
        <a:p>
          <a:endParaRPr lang="ru-RU"/>
        </a:p>
      </dgm:t>
    </dgm:pt>
    <dgm:pt modelId="{863E861B-2838-418C-B0B9-23AC03D2684F}">
      <dgm:prSet/>
      <dgm:spPr/>
      <dgm:t>
        <a:bodyPr/>
        <a:lstStyle/>
        <a:p>
          <a:r>
            <a:rPr lang="ru-RU" dirty="0" smtClean="0"/>
            <a:t>«Условно государственные, которые получают субсидии: ветераны, ВОИ, ВОК, ВОС»;</a:t>
          </a:r>
          <a:endParaRPr lang="ru-RU" dirty="0"/>
        </a:p>
      </dgm:t>
    </dgm:pt>
    <dgm:pt modelId="{D5703C66-9B18-4296-BD5D-6F0BADA80127}" type="parTrans" cxnId="{72347C2E-01AC-4BE5-A415-9EE3EA046E84}">
      <dgm:prSet/>
      <dgm:spPr/>
      <dgm:t>
        <a:bodyPr/>
        <a:lstStyle/>
        <a:p>
          <a:endParaRPr lang="ru-RU"/>
        </a:p>
      </dgm:t>
    </dgm:pt>
    <dgm:pt modelId="{32885C1B-D437-4FB5-BC85-E1BD6F5540C5}" type="sibTrans" cxnId="{72347C2E-01AC-4BE5-A415-9EE3EA046E84}">
      <dgm:prSet/>
      <dgm:spPr/>
      <dgm:t>
        <a:bodyPr/>
        <a:lstStyle/>
        <a:p>
          <a:endParaRPr lang="ru-RU"/>
        </a:p>
      </dgm:t>
    </dgm:pt>
    <dgm:pt modelId="{8B14826F-A1E7-4B3D-A4B4-19D21F6FA999}">
      <dgm:prSet/>
      <dgm:spPr/>
      <dgm:t>
        <a:bodyPr/>
        <a:lstStyle/>
        <a:p>
          <a:r>
            <a:rPr lang="ru-RU" dirty="0" smtClean="0"/>
            <a:t>«…ТОСам предоставляется преимущество в предоставлении имущественной поддержки»;</a:t>
          </a:r>
          <a:endParaRPr lang="ru-RU" dirty="0"/>
        </a:p>
      </dgm:t>
    </dgm:pt>
    <dgm:pt modelId="{9C3C22DE-BD8C-465B-8157-36CD7FAE8647}" type="parTrans" cxnId="{E0DD2ADE-2EB0-45A8-A21F-2EBD6F216A87}">
      <dgm:prSet/>
      <dgm:spPr/>
      <dgm:t>
        <a:bodyPr/>
        <a:lstStyle/>
        <a:p>
          <a:endParaRPr lang="ru-RU"/>
        </a:p>
      </dgm:t>
    </dgm:pt>
    <dgm:pt modelId="{6CF2ADA2-BF2E-45D9-BF29-31C02DE1692A}" type="sibTrans" cxnId="{E0DD2ADE-2EB0-45A8-A21F-2EBD6F216A87}">
      <dgm:prSet/>
      <dgm:spPr/>
      <dgm:t>
        <a:bodyPr/>
        <a:lstStyle/>
        <a:p>
          <a:endParaRPr lang="ru-RU"/>
        </a:p>
      </dgm:t>
    </dgm:pt>
    <dgm:pt modelId="{7FDC66D7-C3C1-4B53-9A36-0DA4A17E7DF0}">
      <dgm:prSet/>
      <dgm:spPr/>
      <dgm:t>
        <a:bodyPr/>
        <a:lstStyle/>
        <a:p>
          <a:r>
            <a:rPr lang="ru-RU" dirty="0" smtClean="0"/>
            <a:t>«Поддержка НКО с приоритетными направлениями деятельности региона»;</a:t>
          </a:r>
          <a:endParaRPr lang="ru-RU" dirty="0"/>
        </a:p>
      </dgm:t>
    </dgm:pt>
    <dgm:pt modelId="{BCC9948A-352F-491B-B1D7-28C056F9C036}" type="parTrans" cxnId="{55AA79F6-C997-491B-B646-15E6ED5A6378}">
      <dgm:prSet/>
      <dgm:spPr/>
      <dgm:t>
        <a:bodyPr/>
        <a:lstStyle/>
        <a:p>
          <a:endParaRPr lang="ru-RU"/>
        </a:p>
      </dgm:t>
    </dgm:pt>
    <dgm:pt modelId="{112C34C4-5BD7-40DF-A69D-0EF275E380B3}" type="sibTrans" cxnId="{55AA79F6-C997-491B-B646-15E6ED5A6378}">
      <dgm:prSet/>
      <dgm:spPr/>
      <dgm:t>
        <a:bodyPr/>
        <a:lstStyle/>
        <a:p>
          <a:endParaRPr lang="ru-RU"/>
        </a:p>
      </dgm:t>
    </dgm:pt>
    <dgm:pt modelId="{7CE028B6-E715-4952-B0FA-86784FB0AE3A}">
      <dgm:prSet/>
      <dgm:spPr/>
      <dgm:t>
        <a:bodyPr/>
        <a:lstStyle/>
        <a:p>
          <a:r>
            <a:rPr lang="ru-RU" dirty="0" smtClean="0"/>
            <a:t>«Это обусловлено приоритетами государственной политики: развитие патриотизма, поддержка наиболее незащищенных слое в населения – ветеранов, инвалидов, семей в трудной жизненной ситуации.»;</a:t>
          </a:r>
          <a:endParaRPr lang="ru-RU" dirty="0"/>
        </a:p>
      </dgm:t>
    </dgm:pt>
    <dgm:pt modelId="{AD3F5730-2319-4705-985F-686E124393CD}" type="parTrans" cxnId="{23AC0E0D-F108-440C-8F3C-C7942B22334E}">
      <dgm:prSet/>
      <dgm:spPr/>
      <dgm:t>
        <a:bodyPr/>
        <a:lstStyle/>
        <a:p>
          <a:endParaRPr lang="ru-RU"/>
        </a:p>
      </dgm:t>
    </dgm:pt>
    <dgm:pt modelId="{90AD53C2-0C01-48B6-BAA1-28C77D6C6DD9}" type="sibTrans" cxnId="{23AC0E0D-F108-440C-8F3C-C7942B22334E}">
      <dgm:prSet/>
      <dgm:spPr/>
      <dgm:t>
        <a:bodyPr/>
        <a:lstStyle/>
        <a:p>
          <a:endParaRPr lang="ru-RU"/>
        </a:p>
      </dgm:t>
    </dgm:pt>
    <dgm:pt modelId="{6BC4B3FF-D657-40D3-9BB4-6A2F01DE5BFF}">
      <dgm:prSet/>
      <dgm:spPr/>
      <dgm:t>
        <a:bodyPr/>
        <a:lstStyle/>
        <a:p>
          <a:r>
            <a:rPr lang="ru-RU" dirty="0" smtClean="0"/>
            <a:t>«всё зависит от приоритетных направлений, которые выделены в конкурсах субсидий (это по финансовой поддержке);…».</a:t>
          </a:r>
          <a:endParaRPr lang="ru-RU" dirty="0"/>
        </a:p>
      </dgm:t>
    </dgm:pt>
    <dgm:pt modelId="{55B1A6A0-43E6-41C2-A725-719FA42EA3AC}" type="parTrans" cxnId="{47E85922-AA4E-4C23-9CAC-55780F96F335}">
      <dgm:prSet/>
      <dgm:spPr/>
      <dgm:t>
        <a:bodyPr/>
        <a:lstStyle/>
        <a:p>
          <a:endParaRPr lang="ru-RU"/>
        </a:p>
      </dgm:t>
    </dgm:pt>
    <dgm:pt modelId="{FE889517-A1B5-4879-BA38-E073875A8A9B}" type="sibTrans" cxnId="{47E85922-AA4E-4C23-9CAC-55780F96F335}">
      <dgm:prSet/>
      <dgm:spPr/>
      <dgm:t>
        <a:bodyPr/>
        <a:lstStyle/>
        <a:p>
          <a:endParaRPr lang="ru-RU"/>
        </a:p>
      </dgm:t>
    </dgm:pt>
    <dgm:pt modelId="{769C8579-CB76-4A47-89B3-7DE0A701F5FD}" type="pres">
      <dgm:prSet presAssocID="{49122EA6-681B-4CCB-88C5-8C39D9266B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A7313F-5DEA-42DE-9CC9-90F3DF44B9E0}" type="pres">
      <dgm:prSet presAssocID="{6B9C6A4F-5CF0-45F7-85D6-E78E7FDCF278}" presName="parentLin" presStyleCnt="0"/>
      <dgm:spPr/>
    </dgm:pt>
    <dgm:pt modelId="{3A63206E-705E-43E7-8CBF-323C268EAC5F}" type="pres">
      <dgm:prSet presAssocID="{6B9C6A4F-5CF0-45F7-85D6-E78E7FDCF27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8B4BDC6-2CD8-4A4B-83B6-188A31E0E519}" type="pres">
      <dgm:prSet presAssocID="{6B9C6A4F-5CF0-45F7-85D6-E78E7FDCF2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E172A-A221-4D7A-B45C-94D54DBCEAFE}" type="pres">
      <dgm:prSet presAssocID="{6B9C6A4F-5CF0-45F7-85D6-E78E7FDCF278}" presName="negativeSpace" presStyleCnt="0"/>
      <dgm:spPr/>
    </dgm:pt>
    <dgm:pt modelId="{9520293E-23B0-45EA-8588-9F4B87B1733B}" type="pres">
      <dgm:prSet presAssocID="{6B9C6A4F-5CF0-45F7-85D6-E78E7FDCF278}" presName="childText" presStyleLbl="conFgAcc1" presStyleIdx="0" presStyleCnt="1" custScaleX="98097" custScaleY="98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E85922-AA4E-4C23-9CAC-55780F96F335}" srcId="{6B9C6A4F-5CF0-45F7-85D6-E78E7FDCF278}" destId="{6BC4B3FF-D657-40D3-9BB4-6A2F01DE5BFF}" srcOrd="7" destOrd="0" parTransId="{55B1A6A0-43E6-41C2-A725-719FA42EA3AC}" sibTransId="{FE889517-A1B5-4879-BA38-E073875A8A9B}"/>
    <dgm:cxn modelId="{CC1E8B73-B0FE-4568-A374-B451309FF6BE}" srcId="{6B9C6A4F-5CF0-45F7-85D6-E78E7FDCF278}" destId="{D20DE0CF-BE3A-4CED-92D6-FFDB179C96E0}" srcOrd="0" destOrd="0" parTransId="{46118239-EC40-48A0-ADA1-238507AEA300}" sibTransId="{35E13F64-3FAC-4F78-9C8C-A72802017ECF}"/>
    <dgm:cxn modelId="{7BCE29C9-3F83-469E-A865-EE76254CFF87}" srcId="{49122EA6-681B-4CCB-88C5-8C39D9266BAE}" destId="{6B9C6A4F-5CF0-45F7-85D6-E78E7FDCF278}" srcOrd="0" destOrd="0" parTransId="{184F39A7-288A-4618-B39C-571CC8E181C5}" sibTransId="{A5978DC6-5F64-4230-B563-F48DC8119CAC}"/>
    <dgm:cxn modelId="{85EB3B9F-8584-460F-9551-4200608DE593}" type="presOf" srcId="{F9B4E9C9-417C-4C8F-9374-2E23EAF7775B}" destId="{9520293E-23B0-45EA-8588-9F4B87B1733B}" srcOrd="0" destOrd="1" presId="urn:microsoft.com/office/officeart/2005/8/layout/list1"/>
    <dgm:cxn modelId="{E0DD2ADE-2EB0-45A8-A21F-2EBD6F216A87}" srcId="{6B9C6A4F-5CF0-45F7-85D6-E78E7FDCF278}" destId="{8B14826F-A1E7-4B3D-A4B4-19D21F6FA999}" srcOrd="4" destOrd="0" parTransId="{9C3C22DE-BD8C-465B-8157-36CD7FAE8647}" sibTransId="{6CF2ADA2-BF2E-45D9-BF29-31C02DE1692A}"/>
    <dgm:cxn modelId="{55AA79F6-C997-491B-B646-15E6ED5A6378}" srcId="{6B9C6A4F-5CF0-45F7-85D6-E78E7FDCF278}" destId="{7FDC66D7-C3C1-4B53-9A36-0DA4A17E7DF0}" srcOrd="5" destOrd="0" parTransId="{BCC9948A-352F-491B-B1D7-28C056F9C036}" sibTransId="{112C34C4-5BD7-40DF-A69D-0EF275E380B3}"/>
    <dgm:cxn modelId="{23AC0E0D-F108-440C-8F3C-C7942B22334E}" srcId="{6B9C6A4F-5CF0-45F7-85D6-E78E7FDCF278}" destId="{7CE028B6-E715-4952-B0FA-86784FB0AE3A}" srcOrd="6" destOrd="0" parTransId="{AD3F5730-2319-4705-985F-686E124393CD}" sibTransId="{90AD53C2-0C01-48B6-BAA1-28C77D6C6DD9}"/>
    <dgm:cxn modelId="{3C5C1B2C-9E24-4404-8B17-68F9AEA2453B}" type="presOf" srcId="{7FDC66D7-C3C1-4B53-9A36-0DA4A17E7DF0}" destId="{9520293E-23B0-45EA-8588-9F4B87B1733B}" srcOrd="0" destOrd="5" presId="urn:microsoft.com/office/officeart/2005/8/layout/list1"/>
    <dgm:cxn modelId="{39D66BA6-6026-45A0-A909-6FB24E8823F8}" type="presOf" srcId="{D20DE0CF-BE3A-4CED-92D6-FFDB179C96E0}" destId="{9520293E-23B0-45EA-8588-9F4B87B1733B}" srcOrd="0" destOrd="0" presId="urn:microsoft.com/office/officeart/2005/8/layout/list1"/>
    <dgm:cxn modelId="{3510D218-42B6-4B74-8153-9A7B16FCB32C}" type="presOf" srcId="{8B14826F-A1E7-4B3D-A4B4-19D21F6FA999}" destId="{9520293E-23B0-45EA-8588-9F4B87B1733B}" srcOrd="0" destOrd="4" presId="urn:microsoft.com/office/officeart/2005/8/layout/list1"/>
    <dgm:cxn modelId="{C72ED105-45E2-4D09-BC6A-67C1E788C1BD}" type="presOf" srcId="{6B9C6A4F-5CF0-45F7-85D6-E78E7FDCF278}" destId="{3A63206E-705E-43E7-8CBF-323C268EAC5F}" srcOrd="0" destOrd="0" presId="urn:microsoft.com/office/officeart/2005/8/layout/list1"/>
    <dgm:cxn modelId="{24BB9ADE-7AFB-4B06-A88D-2DF886A0B803}" type="presOf" srcId="{91D09D42-92FF-400C-891D-D2EA9F4CDBDA}" destId="{9520293E-23B0-45EA-8588-9F4B87B1733B}" srcOrd="0" destOrd="2" presId="urn:microsoft.com/office/officeart/2005/8/layout/list1"/>
    <dgm:cxn modelId="{0CC93015-2BB6-4CE5-AF9B-01AF81286C04}" type="presOf" srcId="{6B9C6A4F-5CF0-45F7-85D6-E78E7FDCF278}" destId="{E8B4BDC6-2CD8-4A4B-83B6-188A31E0E519}" srcOrd="1" destOrd="0" presId="urn:microsoft.com/office/officeart/2005/8/layout/list1"/>
    <dgm:cxn modelId="{4AD574DB-67C4-46A8-9794-39E49FEE55E9}" type="presOf" srcId="{863E861B-2838-418C-B0B9-23AC03D2684F}" destId="{9520293E-23B0-45EA-8588-9F4B87B1733B}" srcOrd="0" destOrd="3" presId="urn:microsoft.com/office/officeart/2005/8/layout/list1"/>
    <dgm:cxn modelId="{511F1655-64DE-43DA-9271-93ACA878E9AC}" srcId="{6B9C6A4F-5CF0-45F7-85D6-E78E7FDCF278}" destId="{91D09D42-92FF-400C-891D-D2EA9F4CDBDA}" srcOrd="2" destOrd="0" parTransId="{50D0D65B-DCB6-4B1C-8E8C-833C1288200A}" sibTransId="{10191974-C2C9-42BB-BAE9-41431D1F8081}"/>
    <dgm:cxn modelId="{1766EB40-2984-4430-9E6B-D64E0D4F55CA}" srcId="{6B9C6A4F-5CF0-45F7-85D6-E78E7FDCF278}" destId="{F9B4E9C9-417C-4C8F-9374-2E23EAF7775B}" srcOrd="1" destOrd="0" parTransId="{255D4E29-AEB4-4E25-AA18-90C393C11100}" sibTransId="{1902437E-F73E-4DB7-B0A3-081621AE2E99}"/>
    <dgm:cxn modelId="{56776FD5-8E05-45C5-9AFC-E89DA75CD41E}" type="presOf" srcId="{7CE028B6-E715-4952-B0FA-86784FB0AE3A}" destId="{9520293E-23B0-45EA-8588-9F4B87B1733B}" srcOrd="0" destOrd="6" presId="urn:microsoft.com/office/officeart/2005/8/layout/list1"/>
    <dgm:cxn modelId="{985880D6-069C-4D75-80E6-D2A79AB90E76}" type="presOf" srcId="{6BC4B3FF-D657-40D3-9BB4-6A2F01DE5BFF}" destId="{9520293E-23B0-45EA-8588-9F4B87B1733B}" srcOrd="0" destOrd="7" presId="urn:microsoft.com/office/officeart/2005/8/layout/list1"/>
    <dgm:cxn modelId="{72347C2E-01AC-4BE5-A415-9EE3EA046E84}" srcId="{6B9C6A4F-5CF0-45F7-85D6-E78E7FDCF278}" destId="{863E861B-2838-418C-B0B9-23AC03D2684F}" srcOrd="3" destOrd="0" parTransId="{D5703C66-9B18-4296-BD5D-6F0BADA80127}" sibTransId="{32885C1B-D437-4FB5-BC85-E1BD6F5540C5}"/>
    <dgm:cxn modelId="{62D0CCE6-7917-40D3-8856-2BFCE7C76EFE}" type="presOf" srcId="{49122EA6-681B-4CCB-88C5-8C39D9266BAE}" destId="{769C8579-CB76-4A47-89B3-7DE0A701F5FD}" srcOrd="0" destOrd="0" presId="urn:microsoft.com/office/officeart/2005/8/layout/list1"/>
    <dgm:cxn modelId="{3B07333C-778B-4349-949B-21351A6EA00F}" type="presParOf" srcId="{769C8579-CB76-4A47-89B3-7DE0A701F5FD}" destId="{25A7313F-5DEA-42DE-9CC9-90F3DF44B9E0}" srcOrd="0" destOrd="0" presId="urn:microsoft.com/office/officeart/2005/8/layout/list1"/>
    <dgm:cxn modelId="{3B6A2035-8B54-4D7A-B1B3-B40F0403D611}" type="presParOf" srcId="{25A7313F-5DEA-42DE-9CC9-90F3DF44B9E0}" destId="{3A63206E-705E-43E7-8CBF-323C268EAC5F}" srcOrd="0" destOrd="0" presId="urn:microsoft.com/office/officeart/2005/8/layout/list1"/>
    <dgm:cxn modelId="{2546BF8E-F09A-48DC-A822-D7D976DE8A7C}" type="presParOf" srcId="{25A7313F-5DEA-42DE-9CC9-90F3DF44B9E0}" destId="{E8B4BDC6-2CD8-4A4B-83B6-188A31E0E519}" srcOrd="1" destOrd="0" presId="urn:microsoft.com/office/officeart/2005/8/layout/list1"/>
    <dgm:cxn modelId="{A71F5AD0-CC87-437C-9CBB-F8820EBBF14A}" type="presParOf" srcId="{769C8579-CB76-4A47-89B3-7DE0A701F5FD}" destId="{1D7E172A-A221-4D7A-B45C-94D54DBCEAFE}" srcOrd="1" destOrd="0" presId="urn:microsoft.com/office/officeart/2005/8/layout/list1"/>
    <dgm:cxn modelId="{694175C0-BD16-46F7-8B3A-34B3FEEC8069}" type="presParOf" srcId="{769C8579-CB76-4A47-89B3-7DE0A701F5FD}" destId="{9520293E-23B0-45EA-8588-9F4B87B173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46214-D4AD-4683-8657-294ED0CA97DA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30A97FF-323E-4758-85C8-43DE4551A5B5}">
      <dgm:prSet phldrT="[Текст]" custT="1"/>
      <dgm:spPr/>
      <dgm:t>
        <a:bodyPr/>
        <a:lstStyle/>
        <a:p>
          <a:r>
            <a:rPr lang="ru-RU" sz="1600" b="1" dirty="0" smtClean="0"/>
            <a:t>Почему Вы так считаете? </a:t>
          </a:r>
          <a:endParaRPr lang="ru-RU" sz="1600" b="1" dirty="0"/>
        </a:p>
      </dgm:t>
    </dgm:pt>
    <dgm:pt modelId="{45925734-3BA2-437C-95A2-EE5350EACC1B}" type="parTrans" cxnId="{7C515004-62EA-46AE-BA6C-E9E32B34BDDB}">
      <dgm:prSet/>
      <dgm:spPr/>
      <dgm:t>
        <a:bodyPr/>
        <a:lstStyle/>
        <a:p>
          <a:endParaRPr lang="ru-RU"/>
        </a:p>
      </dgm:t>
    </dgm:pt>
    <dgm:pt modelId="{F4C5C8FC-6BC8-4DBE-95D4-67FE917CFEFF}" type="sibTrans" cxnId="{7C515004-62EA-46AE-BA6C-E9E32B34BDDB}">
      <dgm:prSet/>
      <dgm:spPr/>
      <dgm:t>
        <a:bodyPr/>
        <a:lstStyle/>
        <a:p>
          <a:endParaRPr lang="ru-RU"/>
        </a:p>
      </dgm:t>
    </dgm:pt>
    <dgm:pt modelId="{032F0832-FB2C-4259-91F6-FE33E724762B}">
      <dgm:prSet phldrT="[Текст]"/>
      <dgm:spPr/>
      <dgm:t>
        <a:bodyPr/>
        <a:lstStyle/>
        <a:p>
          <a:r>
            <a:rPr lang="ru-RU" dirty="0" smtClean="0"/>
            <a:t>«Разные объемы финансирования территорий»;</a:t>
          </a:r>
          <a:endParaRPr lang="ru-RU" dirty="0"/>
        </a:p>
      </dgm:t>
    </dgm:pt>
    <dgm:pt modelId="{C515E2E1-558F-4357-A3FB-B264187AA76B}" type="parTrans" cxnId="{64CDEC52-E6DE-45BB-BDEC-9C9E3E3AC3C6}">
      <dgm:prSet/>
      <dgm:spPr/>
      <dgm:t>
        <a:bodyPr/>
        <a:lstStyle/>
        <a:p>
          <a:endParaRPr lang="ru-RU"/>
        </a:p>
      </dgm:t>
    </dgm:pt>
    <dgm:pt modelId="{598C95EC-29A9-41C5-B4FB-AFC366F1CC98}" type="sibTrans" cxnId="{64CDEC52-E6DE-45BB-BDEC-9C9E3E3AC3C6}">
      <dgm:prSet/>
      <dgm:spPr/>
      <dgm:t>
        <a:bodyPr/>
        <a:lstStyle/>
        <a:p>
          <a:endParaRPr lang="ru-RU"/>
        </a:p>
      </dgm:t>
    </dgm:pt>
    <dgm:pt modelId="{40B11E79-0C93-4DC1-8B78-B24D2EBED2E4}">
      <dgm:prSet/>
      <dgm:spPr/>
      <dgm:t>
        <a:bodyPr/>
        <a:lstStyle/>
        <a:p>
          <a:r>
            <a:rPr lang="ru-RU" dirty="0" smtClean="0"/>
            <a:t>«финансовая поддержка краевого уровня выше по суммам и качественнее по организации предоставления, чем на муниципальном»;</a:t>
          </a:r>
          <a:endParaRPr lang="ru-RU" dirty="0"/>
        </a:p>
      </dgm:t>
    </dgm:pt>
    <dgm:pt modelId="{E2C65057-13C3-4129-8FE5-CA7E7D2A6EF9}" type="parTrans" cxnId="{BD1CD4A7-7A7F-4FC8-BEB5-EBABEDDF9544}">
      <dgm:prSet/>
      <dgm:spPr/>
      <dgm:t>
        <a:bodyPr/>
        <a:lstStyle/>
        <a:p>
          <a:endParaRPr lang="ru-RU"/>
        </a:p>
      </dgm:t>
    </dgm:pt>
    <dgm:pt modelId="{E95E2B57-81D1-4661-8BB9-F854EE47560C}" type="sibTrans" cxnId="{BD1CD4A7-7A7F-4FC8-BEB5-EBABEDDF9544}">
      <dgm:prSet/>
      <dgm:spPr/>
      <dgm:t>
        <a:bodyPr/>
        <a:lstStyle/>
        <a:p>
          <a:endParaRPr lang="ru-RU"/>
        </a:p>
      </dgm:t>
    </dgm:pt>
    <dgm:pt modelId="{739185C7-36EC-4AB0-9AA1-D5A5C96A026A}">
      <dgm:prSet/>
      <dgm:spPr/>
      <dgm:t>
        <a:bodyPr/>
        <a:lstStyle/>
        <a:p>
          <a:r>
            <a:rPr lang="ru-RU" dirty="0" smtClean="0"/>
            <a:t>«…отсутствие денег в бюджетах муниципалитета на такую поддержку»;</a:t>
          </a:r>
          <a:endParaRPr lang="ru-RU" dirty="0"/>
        </a:p>
      </dgm:t>
    </dgm:pt>
    <dgm:pt modelId="{8EEACDE4-E881-4AE5-834A-D9C8E31BA812}" type="parTrans" cxnId="{A70AF7CC-528F-41AA-AD4B-9FB6F83DF5B3}">
      <dgm:prSet/>
      <dgm:spPr/>
      <dgm:t>
        <a:bodyPr/>
        <a:lstStyle/>
        <a:p>
          <a:endParaRPr lang="ru-RU"/>
        </a:p>
      </dgm:t>
    </dgm:pt>
    <dgm:pt modelId="{8B517E4A-991B-43E7-8151-BA708B1D941A}" type="sibTrans" cxnId="{A70AF7CC-528F-41AA-AD4B-9FB6F83DF5B3}">
      <dgm:prSet/>
      <dgm:spPr/>
      <dgm:t>
        <a:bodyPr/>
        <a:lstStyle/>
        <a:p>
          <a:endParaRPr lang="ru-RU"/>
        </a:p>
      </dgm:t>
    </dgm:pt>
    <dgm:pt modelId="{D2C89B0E-B0AD-4325-8028-FF7759F44EA7}">
      <dgm:prSet/>
      <dgm:spPr/>
      <dgm:t>
        <a:bodyPr/>
        <a:lstStyle/>
        <a:p>
          <a:r>
            <a:rPr lang="ru-RU" dirty="0" smtClean="0"/>
            <a:t>«разные уровни бюджетной системы, полномочия публично-правовых образований и разная территориальная специфика поддерживаемых НКО»;</a:t>
          </a:r>
          <a:endParaRPr lang="ru-RU" dirty="0"/>
        </a:p>
      </dgm:t>
    </dgm:pt>
    <dgm:pt modelId="{BEA8609B-B928-437E-9389-7836C27ECF8F}" type="parTrans" cxnId="{10C976E9-FEF1-4195-8E0D-A8F346EA8A7E}">
      <dgm:prSet/>
      <dgm:spPr/>
      <dgm:t>
        <a:bodyPr/>
        <a:lstStyle/>
        <a:p>
          <a:endParaRPr lang="ru-RU"/>
        </a:p>
      </dgm:t>
    </dgm:pt>
    <dgm:pt modelId="{69FD41C1-947C-4029-A2A2-C8D750F53792}" type="sibTrans" cxnId="{10C976E9-FEF1-4195-8E0D-A8F346EA8A7E}">
      <dgm:prSet/>
      <dgm:spPr/>
      <dgm:t>
        <a:bodyPr/>
        <a:lstStyle/>
        <a:p>
          <a:endParaRPr lang="ru-RU"/>
        </a:p>
      </dgm:t>
    </dgm:pt>
    <dgm:pt modelId="{2E3686BC-625A-409C-A882-56EA157875BD}">
      <dgm:prSet/>
      <dgm:spPr/>
      <dgm:t>
        <a:bodyPr/>
        <a:lstStyle/>
        <a:p>
          <a:r>
            <a:rPr lang="ru-RU" dirty="0" smtClean="0"/>
            <a:t>«1) разные полномочия; 2) разные ответственные лица.»;</a:t>
          </a:r>
          <a:endParaRPr lang="ru-RU" dirty="0"/>
        </a:p>
      </dgm:t>
    </dgm:pt>
    <dgm:pt modelId="{3E8A8F8F-F482-428A-9195-F40B7D2581BE}" type="parTrans" cxnId="{46A11F3B-B228-40B4-A94C-8B242CE98A4A}">
      <dgm:prSet/>
      <dgm:spPr/>
      <dgm:t>
        <a:bodyPr/>
        <a:lstStyle/>
        <a:p>
          <a:endParaRPr lang="ru-RU"/>
        </a:p>
      </dgm:t>
    </dgm:pt>
    <dgm:pt modelId="{DA1AA88D-40FD-4B2A-A32C-911CC0D3140B}" type="sibTrans" cxnId="{46A11F3B-B228-40B4-A94C-8B242CE98A4A}">
      <dgm:prSet/>
      <dgm:spPr/>
      <dgm:t>
        <a:bodyPr/>
        <a:lstStyle/>
        <a:p>
          <a:endParaRPr lang="ru-RU"/>
        </a:p>
      </dgm:t>
    </dgm:pt>
    <dgm:pt modelId="{FB2B417B-E22F-4965-88F2-BF7729F48AF0}">
      <dgm:prSet/>
      <dgm:spPr/>
      <dgm:t>
        <a:bodyPr/>
        <a:lstStyle/>
        <a:p>
          <a:r>
            <a:rPr lang="ru-RU" dirty="0" smtClean="0"/>
            <a:t>«… подача документов на муниципальный конкурс субсидий по поддержке НКО проходит на бумажном носителе и при личном присутствии»;</a:t>
          </a:r>
          <a:endParaRPr lang="ru-RU" dirty="0"/>
        </a:p>
      </dgm:t>
    </dgm:pt>
    <dgm:pt modelId="{EB02A48C-4414-4728-842F-7F1BB6F9C6A0}" type="parTrans" cxnId="{5F2C6E80-6A9E-4301-9044-0A99EEE28802}">
      <dgm:prSet/>
      <dgm:spPr/>
      <dgm:t>
        <a:bodyPr/>
        <a:lstStyle/>
        <a:p>
          <a:endParaRPr lang="ru-RU"/>
        </a:p>
      </dgm:t>
    </dgm:pt>
    <dgm:pt modelId="{6DEED2BF-DE02-40C9-9764-67BA177DEC5F}" type="sibTrans" cxnId="{5F2C6E80-6A9E-4301-9044-0A99EEE28802}">
      <dgm:prSet/>
      <dgm:spPr/>
      <dgm:t>
        <a:bodyPr/>
        <a:lstStyle/>
        <a:p>
          <a:endParaRPr lang="ru-RU"/>
        </a:p>
      </dgm:t>
    </dgm:pt>
    <dgm:pt modelId="{72AC22F0-7FE4-4A04-B429-15D75A05C5F8}">
      <dgm:prSet/>
      <dgm:spPr/>
      <dgm:t>
        <a:bodyPr/>
        <a:lstStyle/>
        <a:p>
          <a:r>
            <a:rPr lang="ru-RU" dirty="0" smtClean="0"/>
            <a:t>«зависит от социальной ответственности главы муниципального образования».</a:t>
          </a:r>
          <a:endParaRPr lang="ru-RU" dirty="0"/>
        </a:p>
      </dgm:t>
    </dgm:pt>
    <dgm:pt modelId="{A10432FF-67A6-46BE-BEAF-351A745740D7}" type="parTrans" cxnId="{7D387E99-49A8-4D09-A280-128A18531E62}">
      <dgm:prSet/>
      <dgm:spPr/>
      <dgm:t>
        <a:bodyPr/>
        <a:lstStyle/>
        <a:p>
          <a:endParaRPr lang="ru-RU"/>
        </a:p>
      </dgm:t>
    </dgm:pt>
    <dgm:pt modelId="{B9168E47-7E65-46B0-B7FE-0ED076BB5252}" type="sibTrans" cxnId="{7D387E99-49A8-4D09-A280-128A18531E62}">
      <dgm:prSet/>
      <dgm:spPr/>
      <dgm:t>
        <a:bodyPr/>
        <a:lstStyle/>
        <a:p>
          <a:endParaRPr lang="ru-RU"/>
        </a:p>
      </dgm:t>
    </dgm:pt>
    <dgm:pt modelId="{E98594F2-3746-4313-837E-F26ADF8634CD}" type="pres">
      <dgm:prSet presAssocID="{49946214-D4AD-4683-8657-294ED0CA97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EFC92-DEA2-45BB-9ABE-C7EDDBC45B94}" type="pres">
      <dgm:prSet presAssocID="{230A97FF-323E-4758-85C8-43DE4551A5B5}" presName="parentLin" presStyleCnt="0"/>
      <dgm:spPr/>
    </dgm:pt>
    <dgm:pt modelId="{8268AFE4-318F-464C-BD14-228DF084AD7E}" type="pres">
      <dgm:prSet presAssocID="{230A97FF-323E-4758-85C8-43DE4551A5B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278D8902-998E-4A72-9059-475381C1929C}" type="pres">
      <dgm:prSet presAssocID="{230A97FF-323E-4758-85C8-43DE4551A5B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EB446-2261-4ED4-AE3E-CC94072CC17C}" type="pres">
      <dgm:prSet presAssocID="{230A97FF-323E-4758-85C8-43DE4551A5B5}" presName="negativeSpace" presStyleCnt="0"/>
      <dgm:spPr/>
    </dgm:pt>
    <dgm:pt modelId="{C4A54E1A-51FF-4095-A65C-3137D2876F67}" type="pres">
      <dgm:prSet presAssocID="{230A97FF-323E-4758-85C8-43DE4551A5B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D2E08-C558-4C53-AAC5-6BD5AAF72206}" type="presOf" srcId="{739185C7-36EC-4AB0-9AA1-D5A5C96A026A}" destId="{C4A54E1A-51FF-4095-A65C-3137D2876F67}" srcOrd="0" destOrd="2" presId="urn:microsoft.com/office/officeart/2005/8/layout/list1"/>
    <dgm:cxn modelId="{CC505064-C72D-4AE8-8006-A122BB5B4645}" type="presOf" srcId="{D2C89B0E-B0AD-4325-8028-FF7759F44EA7}" destId="{C4A54E1A-51FF-4095-A65C-3137D2876F67}" srcOrd="0" destOrd="3" presId="urn:microsoft.com/office/officeart/2005/8/layout/list1"/>
    <dgm:cxn modelId="{A70AF7CC-528F-41AA-AD4B-9FB6F83DF5B3}" srcId="{230A97FF-323E-4758-85C8-43DE4551A5B5}" destId="{739185C7-36EC-4AB0-9AA1-D5A5C96A026A}" srcOrd="2" destOrd="0" parTransId="{8EEACDE4-E881-4AE5-834A-D9C8E31BA812}" sibTransId="{8B517E4A-991B-43E7-8151-BA708B1D941A}"/>
    <dgm:cxn modelId="{DCB854D6-5CCF-4CAB-9B25-192010E29181}" type="presOf" srcId="{230A97FF-323E-4758-85C8-43DE4551A5B5}" destId="{8268AFE4-318F-464C-BD14-228DF084AD7E}" srcOrd="0" destOrd="0" presId="urn:microsoft.com/office/officeart/2005/8/layout/list1"/>
    <dgm:cxn modelId="{5F2C6E80-6A9E-4301-9044-0A99EEE28802}" srcId="{230A97FF-323E-4758-85C8-43DE4551A5B5}" destId="{FB2B417B-E22F-4965-88F2-BF7729F48AF0}" srcOrd="5" destOrd="0" parTransId="{EB02A48C-4414-4728-842F-7F1BB6F9C6A0}" sibTransId="{6DEED2BF-DE02-40C9-9764-67BA177DEC5F}"/>
    <dgm:cxn modelId="{E2279B2C-1E0E-4AB7-8643-A3671585F725}" type="presOf" srcId="{230A97FF-323E-4758-85C8-43DE4551A5B5}" destId="{278D8902-998E-4A72-9059-475381C1929C}" srcOrd="1" destOrd="0" presId="urn:microsoft.com/office/officeart/2005/8/layout/list1"/>
    <dgm:cxn modelId="{64CDEC52-E6DE-45BB-BDEC-9C9E3E3AC3C6}" srcId="{230A97FF-323E-4758-85C8-43DE4551A5B5}" destId="{032F0832-FB2C-4259-91F6-FE33E724762B}" srcOrd="0" destOrd="0" parTransId="{C515E2E1-558F-4357-A3FB-B264187AA76B}" sibTransId="{598C95EC-29A9-41C5-B4FB-AFC366F1CC98}"/>
    <dgm:cxn modelId="{BD1CD4A7-7A7F-4FC8-BEB5-EBABEDDF9544}" srcId="{230A97FF-323E-4758-85C8-43DE4551A5B5}" destId="{40B11E79-0C93-4DC1-8B78-B24D2EBED2E4}" srcOrd="1" destOrd="0" parTransId="{E2C65057-13C3-4129-8FE5-CA7E7D2A6EF9}" sibTransId="{E95E2B57-81D1-4661-8BB9-F854EE47560C}"/>
    <dgm:cxn modelId="{5D986EF9-3084-4BE6-B02C-2EAD660BDCEE}" type="presOf" srcId="{032F0832-FB2C-4259-91F6-FE33E724762B}" destId="{C4A54E1A-51FF-4095-A65C-3137D2876F67}" srcOrd="0" destOrd="0" presId="urn:microsoft.com/office/officeart/2005/8/layout/list1"/>
    <dgm:cxn modelId="{729D16DD-FF67-4C53-B4DF-AFA69D4AF457}" type="presOf" srcId="{72AC22F0-7FE4-4A04-B429-15D75A05C5F8}" destId="{C4A54E1A-51FF-4095-A65C-3137D2876F67}" srcOrd="0" destOrd="6" presId="urn:microsoft.com/office/officeart/2005/8/layout/list1"/>
    <dgm:cxn modelId="{9E3E2A5E-02BF-46C1-B78B-E4AFCCDF6E06}" type="presOf" srcId="{2E3686BC-625A-409C-A882-56EA157875BD}" destId="{C4A54E1A-51FF-4095-A65C-3137D2876F67}" srcOrd="0" destOrd="4" presId="urn:microsoft.com/office/officeart/2005/8/layout/list1"/>
    <dgm:cxn modelId="{33424053-5C0E-4F2E-9CA1-B024474F56DF}" type="presOf" srcId="{49946214-D4AD-4683-8657-294ED0CA97DA}" destId="{E98594F2-3746-4313-837E-F26ADF8634CD}" srcOrd="0" destOrd="0" presId="urn:microsoft.com/office/officeart/2005/8/layout/list1"/>
    <dgm:cxn modelId="{7D387E99-49A8-4D09-A280-128A18531E62}" srcId="{230A97FF-323E-4758-85C8-43DE4551A5B5}" destId="{72AC22F0-7FE4-4A04-B429-15D75A05C5F8}" srcOrd="6" destOrd="0" parTransId="{A10432FF-67A6-46BE-BEAF-351A745740D7}" sibTransId="{B9168E47-7E65-46B0-B7FE-0ED076BB5252}"/>
    <dgm:cxn modelId="{10C976E9-FEF1-4195-8E0D-A8F346EA8A7E}" srcId="{230A97FF-323E-4758-85C8-43DE4551A5B5}" destId="{D2C89B0E-B0AD-4325-8028-FF7759F44EA7}" srcOrd="3" destOrd="0" parTransId="{BEA8609B-B928-437E-9389-7836C27ECF8F}" sibTransId="{69FD41C1-947C-4029-A2A2-C8D750F53792}"/>
    <dgm:cxn modelId="{AF86B080-F4D2-4943-A019-ED6733EC3FF5}" type="presOf" srcId="{40B11E79-0C93-4DC1-8B78-B24D2EBED2E4}" destId="{C4A54E1A-51FF-4095-A65C-3137D2876F67}" srcOrd="0" destOrd="1" presId="urn:microsoft.com/office/officeart/2005/8/layout/list1"/>
    <dgm:cxn modelId="{95C2CBA9-7C18-4C13-9BF1-463F1971D5E5}" type="presOf" srcId="{FB2B417B-E22F-4965-88F2-BF7729F48AF0}" destId="{C4A54E1A-51FF-4095-A65C-3137D2876F67}" srcOrd="0" destOrd="5" presId="urn:microsoft.com/office/officeart/2005/8/layout/list1"/>
    <dgm:cxn modelId="{7C515004-62EA-46AE-BA6C-E9E32B34BDDB}" srcId="{49946214-D4AD-4683-8657-294ED0CA97DA}" destId="{230A97FF-323E-4758-85C8-43DE4551A5B5}" srcOrd="0" destOrd="0" parTransId="{45925734-3BA2-437C-95A2-EE5350EACC1B}" sibTransId="{F4C5C8FC-6BC8-4DBE-95D4-67FE917CFEFF}"/>
    <dgm:cxn modelId="{46A11F3B-B228-40B4-A94C-8B242CE98A4A}" srcId="{230A97FF-323E-4758-85C8-43DE4551A5B5}" destId="{2E3686BC-625A-409C-A882-56EA157875BD}" srcOrd="4" destOrd="0" parTransId="{3E8A8F8F-F482-428A-9195-F40B7D2581BE}" sibTransId="{DA1AA88D-40FD-4B2A-A32C-911CC0D3140B}"/>
    <dgm:cxn modelId="{40DE40B1-CE87-4CFC-BDBB-AD2164FD1721}" type="presParOf" srcId="{E98594F2-3746-4313-837E-F26ADF8634CD}" destId="{DDFEFC92-DEA2-45BB-9ABE-C7EDDBC45B94}" srcOrd="0" destOrd="0" presId="urn:microsoft.com/office/officeart/2005/8/layout/list1"/>
    <dgm:cxn modelId="{F900B54B-5AA3-4D8D-B61F-E50B6F910CCF}" type="presParOf" srcId="{DDFEFC92-DEA2-45BB-9ABE-C7EDDBC45B94}" destId="{8268AFE4-318F-464C-BD14-228DF084AD7E}" srcOrd="0" destOrd="0" presId="urn:microsoft.com/office/officeart/2005/8/layout/list1"/>
    <dgm:cxn modelId="{06DB2FDE-2ED8-41F1-91A6-676AA7709C67}" type="presParOf" srcId="{DDFEFC92-DEA2-45BB-9ABE-C7EDDBC45B94}" destId="{278D8902-998E-4A72-9059-475381C1929C}" srcOrd="1" destOrd="0" presId="urn:microsoft.com/office/officeart/2005/8/layout/list1"/>
    <dgm:cxn modelId="{A96E62C1-CC8C-4437-9727-1752D8AE8CA5}" type="presParOf" srcId="{E98594F2-3746-4313-837E-F26ADF8634CD}" destId="{89AEB446-2261-4ED4-AE3E-CC94072CC17C}" srcOrd="1" destOrd="0" presId="urn:microsoft.com/office/officeart/2005/8/layout/list1"/>
    <dgm:cxn modelId="{82D42382-6D09-4FC6-B586-D61050BF7AF2}" type="presParOf" srcId="{E98594F2-3746-4313-837E-F26ADF8634CD}" destId="{C4A54E1A-51FF-4095-A65C-3137D2876F6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E72B87-C9C2-45FA-AC36-CA929DFD9DE4}" type="doc">
      <dgm:prSet loTypeId="urn:microsoft.com/office/officeart/2009/layout/CircleArrowProcess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6B91758-9080-4D54-A58A-0C9617BDC41B}">
      <dgm:prSet phldrT="[Текст]" custT="1"/>
      <dgm:spPr/>
      <dgm:t>
        <a:bodyPr/>
        <a:lstStyle/>
        <a:p>
          <a:r>
            <a:rPr lang="ru-RU" sz="1000" dirty="0" smtClean="0"/>
            <a:t>административно-управленческие проблемы</a:t>
          </a:r>
          <a:endParaRPr lang="ru-RU" sz="1000" dirty="0"/>
        </a:p>
      </dgm:t>
    </dgm:pt>
    <dgm:pt modelId="{A72D462B-093F-4032-ADCE-23F4C83AE015}" type="parTrans" cxnId="{D591703A-54F9-4B4C-9A5C-E612D76DD3F8}">
      <dgm:prSet/>
      <dgm:spPr/>
      <dgm:t>
        <a:bodyPr/>
        <a:lstStyle/>
        <a:p>
          <a:endParaRPr lang="ru-RU"/>
        </a:p>
      </dgm:t>
    </dgm:pt>
    <dgm:pt modelId="{1C33E44C-B9EE-4DEB-89BF-942AF2ABD5B5}" type="sibTrans" cxnId="{D591703A-54F9-4B4C-9A5C-E612D76DD3F8}">
      <dgm:prSet/>
      <dgm:spPr/>
      <dgm:t>
        <a:bodyPr/>
        <a:lstStyle/>
        <a:p>
          <a:endParaRPr lang="ru-RU"/>
        </a:p>
      </dgm:t>
    </dgm:pt>
    <dgm:pt modelId="{DE7A3875-6BD9-486E-93F3-625A4715D809}">
      <dgm:prSet custT="1"/>
      <dgm:spPr/>
      <dgm:t>
        <a:bodyPr/>
        <a:lstStyle/>
        <a:p>
          <a:r>
            <a:rPr lang="ru-RU" sz="1100" dirty="0" smtClean="0"/>
            <a:t>реализация мер поддержки на практике</a:t>
          </a:r>
          <a:endParaRPr lang="ru-RU" sz="1100" dirty="0"/>
        </a:p>
      </dgm:t>
    </dgm:pt>
    <dgm:pt modelId="{359744E9-5875-4EE7-AD3A-65771BC8AC84}" type="parTrans" cxnId="{0A05E357-7647-463F-9A2B-257E806E7366}">
      <dgm:prSet/>
      <dgm:spPr/>
      <dgm:t>
        <a:bodyPr/>
        <a:lstStyle/>
        <a:p>
          <a:endParaRPr lang="ru-RU"/>
        </a:p>
      </dgm:t>
    </dgm:pt>
    <dgm:pt modelId="{DF592182-A9EB-4B09-84B7-78F1703DBD6D}" type="sibTrans" cxnId="{0A05E357-7647-463F-9A2B-257E806E7366}">
      <dgm:prSet/>
      <dgm:spPr/>
      <dgm:t>
        <a:bodyPr/>
        <a:lstStyle/>
        <a:p>
          <a:endParaRPr lang="ru-RU"/>
        </a:p>
      </dgm:t>
    </dgm:pt>
    <dgm:pt modelId="{C4190464-86D8-4DAF-9283-80F7EE1B6AEC}">
      <dgm:prSet phldrT="[Текст]" custT="1"/>
      <dgm:spPr/>
      <dgm:t>
        <a:bodyPr/>
        <a:lstStyle/>
        <a:p>
          <a:r>
            <a:rPr lang="ru-RU" sz="1000" dirty="0" smtClean="0"/>
            <a:t>отсутствие обратной связи</a:t>
          </a:r>
          <a:endParaRPr lang="ru-RU" sz="1000" dirty="0"/>
        </a:p>
      </dgm:t>
    </dgm:pt>
    <dgm:pt modelId="{A668B54E-2EC9-463B-B251-7E4DC1357B04}" type="parTrans" cxnId="{20C3AF48-65B7-4C86-9E74-9CC619FA1CE0}">
      <dgm:prSet/>
      <dgm:spPr/>
      <dgm:t>
        <a:bodyPr/>
        <a:lstStyle/>
        <a:p>
          <a:endParaRPr lang="ru-RU"/>
        </a:p>
      </dgm:t>
    </dgm:pt>
    <dgm:pt modelId="{F12A92E5-C58D-49B5-89F6-2846EAA4A2FD}" type="sibTrans" cxnId="{20C3AF48-65B7-4C86-9E74-9CC619FA1CE0}">
      <dgm:prSet/>
      <dgm:spPr/>
      <dgm:t>
        <a:bodyPr/>
        <a:lstStyle/>
        <a:p>
          <a:endParaRPr lang="ru-RU"/>
        </a:p>
      </dgm:t>
    </dgm:pt>
    <dgm:pt modelId="{7CBB55BB-71CE-44DA-AA3F-22C8271268F6}">
      <dgm:prSet phldrT="[Текст]" custT="1"/>
      <dgm:spPr/>
      <dgm:t>
        <a:bodyPr/>
        <a:lstStyle/>
        <a:p>
          <a:r>
            <a:rPr lang="ru-RU" sz="1000" dirty="0" smtClean="0"/>
            <a:t>негибкость решений </a:t>
          </a:r>
          <a:br>
            <a:rPr lang="ru-RU" sz="1000" dirty="0" smtClean="0"/>
          </a:br>
          <a:r>
            <a:rPr lang="ru-RU" sz="1000" dirty="0" smtClean="0"/>
            <a:t>и решения властей </a:t>
          </a:r>
          <a:br>
            <a:rPr lang="ru-RU" sz="1000" dirty="0" smtClean="0"/>
          </a:br>
          <a:r>
            <a:rPr lang="ru-RU" sz="1000" dirty="0" smtClean="0"/>
            <a:t>не в пользу некоторых, </a:t>
          </a:r>
          <a:br>
            <a:rPr lang="ru-RU" sz="1000" dirty="0" smtClean="0"/>
          </a:br>
          <a:r>
            <a:rPr lang="ru-RU" sz="1000" dirty="0" smtClean="0"/>
            <a:t>в большей степени правозащитных, НКО</a:t>
          </a:r>
          <a:endParaRPr lang="ru-RU" sz="1000" dirty="0"/>
        </a:p>
      </dgm:t>
    </dgm:pt>
    <dgm:pt modelId="{9DE905DF-7A7B-4382-9606-F7654DEEB0B0}" type="parTrans" cxnId="{3D57018F-3C3F-4530-B00A-858DC50F4DAA}">
      <dgm:prSet/>
      <dgm:spPr/>
      <dgm:t>
        <a:bodyPr/>
        <a:lstStyle/>
        <a:p>
          <a:endParaRPr lang="ru-RU"/>
        </a:p>
      </dgm:t>
    </dgm:pt>
    <dgm:pt modelId="{9E45821F-19DC-457E-B0A7-5148AB84C097}" type="sibTrans" cxnId="{3D57018F-3C3F-4530-B00A-858DC50F4DAA}">
      <dgm:prSet/>
      <dgm:spPr/>
      <dgm:t>
        <a:bodyPr/>
        <a:lstStyle/>
        <a:p>
          <a:endParaRPr lang="ru-RU"/>
        </a:p>
      </dgm:t>
    </dgm:pt>
    <dgm:pt modelId="{8EA7F438-AD6D-404E-9337-5FD5CF6EA747}" type="pres">
      <dgm:prSet presAssocID="{3EE72B87-C9C2-45FA-AC36-CA929DFD9DE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7321F2-3280-4DD8-B383-9A9749B9DE4E}" type="pres">
      <dgm:prSet presAssocID="{B6B91758-9080-4D54-A58A-0C9617BDC41B}" presName="Accent1" presStyleCnt="0"/>
      <dgm:spPr/>
    </dgm:pt>
    <dgm:pt modelId="{EB2038FF-B4B5-4874-8540-EC7CD0417754}" type="pres">
      <dgm:prSet presAssocID="{B6B91758-9080-4D54-A58A-0C9617BDC41B}" presName="Accent" presStyleLbl="node1" presStyleIdx="0" presStyleCnt="4"/>
      <dgm:spPr/>
    </dgm:pt>
    <dgm:pt modelId="{BEDDD36A-F72D-4D41-BF19-4EB8826DB5D2}" type="pres">
      <dgm:prSet presAssocID="{B6B91758-9080-4D54-A58A-0C9617BDC41B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7A496-F6D3-4C8D-89D1-CC8DE4E309C4}" type="pres">
      <dgm:prSet presAssocID="{C4190464-86D8-4DAF-9283-80F7EE1B6AEC}" presName="Accent2" presStyleCnt="0"/>
      <dgm:spPr/>
    </dgm:pt>
    <dgm:pt modelId="{D45E10A8-83A6-4DDD-83B1-64B9511E85AF}" type="pres">
      <dgm:prSet presAssocID="{C4190464-86D8-4DAF-9283-80F7EE1B6AEC}" presName="Accent" presStyleLbl="node1" presStyleIdx="1" presStyleCnt="4"/>
      <dgm:spPr/>
    </dgm:pt>
    <dgm:pt modelId="{29113989-16E8-46F5-958C-FCD7E612174A}" type="pres">
      <dgm:prSet presAssocID="{C4190464-86D8-4DAF-9283-80F7EE1B6AEC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A13D3-B539-4012-A88E-DF97ED505CF7}" type="pres">
      <dgm:prSet presAssocID="{7CBB55BB-71CE-44DA-AA3F-22C8271268F6}" presName="Accent3" presStyleCnt="0"/>
      <dgm:spPr/>
    </dgm:pt>
    <dgm:pt modelId="{BAFD1539-5D97-43CF-A82C-9B1BBA00ABAB}" type="pres">
      <dgm:prSet presAssocID="{7CBB55BB-71CE-44DA-AA3F-22C8271268F6}" presName="Accent" presStyleLbl="node1" presStyleIdx="2" presStyleCnt="4" custLinFactNeighborX="11975" custLinFactNeighborY="-1420"/>
      <dgm:spPr/>
    </dgm:pt>
    <dgm:pt modelId="{09BE66E6-5D29-4B02-9376-F6ACEBC076B3}" type="pres">
      <dgm:prSet presAssocID="{7CBB55BB-71CE-44DA-AA3F-22C8271268F6}" presName="Parent3" presStyleLbl="revTx" presStyleIdx="2" presStyleCnt="4" custScaleX="126138" custLinFactNeighborX="15540" custLinFactNeighborY="-99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E5631-0E4E-4CDD-B481-8E61F8909A51}" type="pres">
      <dgm:prSet presAssocID="{DE7A3875-6BD9-486E-93F3-625A4715D809}" presName="Accent4" presStyleCnt="0"/>
      <dgm:spPr/>
    </dgm:pt>
    <dgm:pt modelId="{A1FCB781-4C0D-45F8-A333-D637D19ED1B6}" type="pres">
      <dgm:prSet presAssocID="{DE7A3875-6BD9-486E-93F3-625A4715D809}" presName="Accent" presStyleLbl="node1" presStyleIdx="3" presStyleCnt="4"/>
      <dgm:spPr/>
    </dgm:pt>
    <dgm:pt modelId="{9ED10F09-967A-4BC7-8C0E-A773A5F8295B}" type="pres">
      <dgm:prSet presAssocID="{DE7A3875-6BD9-486E-93F3-625A4715D809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91703A-54F9-4B4C-9A5C-E612D76DD3F8}" srcId="{3EE72B87-C9C2-45FA-AC36-CA929DFD9DE4}" destId="{B6B91758-9080-4D54-A58A-0C9617BDC41B}" srcOrd="0" destOrd="0" parTransId="{A72D462B-093F-4032-ADCE-23F4C83AE015}" sibTransId="{1C33E44C-B9EE-4DEB-89BF-942AF2ABD5B5}"/>
    <dgm:cxn modelId="{535929AF-19AC-4438-B369-62E373A01A0E}" type="presOf" srcId="{7CBB55BB-71CE-44DA-AA3F-22C8271268F6}" destId="{09BE66E6-5D29-4B02-9376-F6ACEBC076B3}" srcOrd="0" destOrd="0" presId="urn:microsoft.com/office/officeart/2009/layout/CircleArrowProcess"/>
    <dgm:cxn modelId="{3D57018F-3C3F-4530-B00A-858DC50F4DAA}" srcId="{3EE72B87-C9C2-45FA-AC36-CA929DFD9DE4}" destId="{7CBB55BB-71CE-44DA-AA3F-22C8271268F6}" srcOrd="2" destOrd="0" parTransId="{9DE905DF-7A7B-4382-9606-F7654DEEB0B0}" sibTransId="{9E45821F-19DC-457E-B0A7-5148AB84C097}"/>
    <dgm:cxn modelId="{0A05E357-7647-463F-9A2B-257E806E7366}" srcId="{3EE72B87-C9C2-45FA-AC36-CA929DFD9DE4}" destId="{DE7A3875-6BD9-486E-93F3-625A4715D809}" srcOrd="3" destOrd="0" parTransId="{359744E9-5875-4EE7-AD3A-65771BC8AC84}" sibTransId="{DF592182-A9EB-4B09-84B7-78F1703DBD6D}"/>
    <dgm:cxn modelId="{56D9111D-035E-4DA9-8F7D-2C9EC0F65F34}" type="presOf" srcId="{3EE72B87-C9C2-45FA-AC36-CA929DFD9DE4}" destId="{8EA7F438-AD6D-404E-9337-5FD5CF6EA747}" srcOrd="0" destOrd="0" presId="urn:microsoft.com/office/officeart/2009/layout/CircleArrowProcess"/>
    <dgm:cxn modelId="{B94CCA4F-917D-4306-8F25-A003DDBF8E91}" type="presOf" srcId="{DE7A3875-6BD9-486E-93F3-625A4715D809}" destId="{9ED10F09-967A-4BC7-8C0E-A773A5F8295B}" srcOrd="0" destOrd="0" presId="urn:microsoft.com/office/officeart/2009/layout/CircleArrowProcess"/>
    <dgm:cxn modelId="{17222C45-A8A0-4D0A-B269-D98914B24FCC}" type="presOf" srcId="{B6B91758-9080-4D54-A58A-0C9617BDC41B}" destId="{BEDDD36A-F72D-4D41-BF19-4EB8826DB5D2}" srcOrd="0" destOrd="0" presId="urn:microsoft.com/office/officeart/2009/layout/CircleArrowProcess"/>
    <dgm:cxn modelId="{20C3AF48-65B7-4C86-9E74-9CC619FA1CE0}" srcId="{3EE72B87-C9C2-45FA-AC36-CA929DFD9DE4}" destId="{C4190464-86D8-4DAF-9283-80F7EE1B6AEC}" srcOrd="1" destOrd="0" parTransId="{A668B54E-2EC9-463B-B251-7E4DC1357B04}" sibTransId="{F12A92E5-C58D-49B5-89F6-2846EAA4A2FD}"/>
    <dgm:cxn modelId="{8F08AC4A-7BFB-465A-B11D-C77BCB84D23D}" type="presOf" srcId="{C4190464-86D8-4DAF-9283-80F7EE1B6AEC}" destId="{29113989-16E8-46F5-958C-FCD7E612174A}" srcOrd="0" destOrd="0" presId="urn:microsoft.com/office/officeart/2009/layout/CircleArrowProcess"/>
    <dgm:cxn modelId="{9ED1ABD9-7479-45AF-8D0A-AF7D69624436}" type="presParOf" srcId="{8EA7F438-AD6D-404E-9337-5FD5CF6EA747}" destId="{157321F2-3280-4DD8-B383-9A9749B9DE4E}" srcOrd="0" destOrd="0" presId="urn:microsoft.com/office/officeart/2009/layout/CircleArrowProcess"/>
    <dgm:cxn modelId="{C13F205F-83CB-4952-AB3B-9A2D17AC248D}" type="presParOf" srcId="{157321F2-3280-4DD8-B383-9A9749B9DE4E}" destId="{EB2038FF-B4B5-4874-8540-EC7CD0417754}" srcOrd="0" destOrd="0" presId="urn:microsoft.com/office/officeart/2009/layout/CircleArrowProcess"/>
    <dgm:cxn modelId="{6DD2C161-3593-48AF-9B6E-3DDE5FD312E0}" type="presParOf" srcId="{8EA7F438-AD6D-404E-9337-5FD5CF6EA747}" destId="{BEDDD36A-F72D-4D41-BF19-4EB8826DB5D2}" srcOrd="1" destOrd="0" presId="urn:microsoft.com/office/officeart/2009/layout/CircleArrowProcess"/>
    <dgm:cxn modelId="{2E0DEB3E-A9E2-4676-95B3-56857567345A}" type="presParOf" srcId="{8EA7F438-AD6D-404E-9337-5FD5CF6EA747}" destId="{5E57A496-F6D3-4C8D-89D1-CC8DE4E309C4}" srcOrd="2" destOrd="0" presId="urn:microsoft.com/office/officeart/2009/layout/CircleArrowProcess"/>
    <dgm:cxn modelId="{1DBB95E5-7A4D-48BF-8493-E39AD0FF64EB}" type="presParOf" srcId="{5E57A496-F6D3-4C8D-89D1-CC8DE4E309C4}" destId="{D45E10A8-83A6-4DDD-83B1-64B9511E85AF}" srcOrd="0" destOrd="0" presId="urn:microsoft.com/office/officeart/2009/layout/CircleArrowProcess"/>
    <dgm:cxn modelId="{024078FA-AA8C-4459-8C22-59D30CB379BC}" type="presParOf" srcId="{8EA7F438-AD6D-404E-9337-5FD5CF6EA747}" destId="{29113989-16E8-46F5-958C-FCD7E612174A}" srcOrd="3" destOrd="0" presId="urn:microsoft.com/office/officeart/2009/layout/CircleArrowProcess"/>
    <dgm:cxn modelId="{D02DE591-AD38-443A-8445-F72910B3107C}" type="presParOf" srcId="{8EA7F438-AD6D-404E-9337-5FD5CF6EA747}" destId="{257A13D3-B539-4012-A88E-DF97ED505CF7}" srcOrd="4" destOrd="0" presId="urn:microsoft.com/office/officeart/2009/layout/CircleArrowProcess"/>
    <dgm:cxn modelId="{920D6E09-68E2-48D6-A0F4-61C5411B7452}" type="presParOf" srcId="{257A13D3-B539-4012-A88E-DF97ED505CF7}" destId="{BAFD1539-5D97-43CF-A82C-9B1BBA00ABAB}" srcOrd="0" destOrd="0" presId="urn:microsoft.com/office/officeart/2009/layout/CircleArrowProcess"/>
    <dgm:cxn modelId="{18DA80BF-85C4-438B-8DAF-49EA82E16E53}" type="presParOf" srcId="{8EA7F438-AD6D-404E-9337-5FD5CF6EA747}" destId="{09BE66E6-5D29-4B02-9376-F6ACEBC076B3}" srcOrd="5" destOrd="0" presId="urn:microsoft.com/office/officeart/2009/layout/CircleArrowProcess"/>
    <dgm:cxn modelId="{E4335D1B-C0C1-48C1-9F66-73693219C5AB}" type="presParOf" srcId="{8EA7F438-AD6D-404E-9337-5FD5CF6EA747}" destId="{5F7E5631-0E4E-4CDD-B481-8E61F8909A51}" srcOrd="6" destOrd="0" presId="urn:microsoft.com/office/officeart/2009/layout/CircleArrowProcess"/>
    <dgm:cxn modelId="{2DD0D8E9-BC38-43A8-9D77-378219140815}" type="presParOf" srcId="{5F7E5631-0E4E-4CDD-B481-8E61F8909A51}" destId="{A1FCB781-4C0D-45F8-A333-D637D19ED1B6}" srcOrd="0" destOrd="0" presId="urn:microsoft.com/office/officeart/2009/layout/CircleArrowProcess"/>
    <dgm:cxn modelId="{6973CFCA-592A-4444-BCD2-53497E1505D5}" type="presParOf" srcId="{8EA7F438-AD6D-404E-9337-5FD5CF6EA747}" destId="{9ED10F09-967A-4BC7-8C0E-A773A5F8295B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FE37F2-2754-4FD1-A6B8-FE70A7E271D9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6630420-40D5-45AA-870D-7B59C3A8B1A6}">
      <dgm:prSet phldrT="[Текст]"/>
      <dgm:spPr/>
      <dgm:t>
        <a:bodyPr/>
        <a:lstStyle/>
        <a:p>
          <a:r>
            <a:rPr lang="ru-RU" dirty="0" smtClean="0"/>
            <a:t>«В территориях края СО НКО просто нереально принять участие в муниципальном заказе. Имеющиеся программы даже не предусматривают участия СО НКО в распределении средств»;</a:t>
          </a:r>
          <a:endParaRPr lang="ru-RU" dirty="0"/>
        </a:p>
      </dgm:t>
    </dgm:pt>
    <dgm:pt modelId="{A90CCD46-238C-4608-911D-AB444AC942F8}" type="parTrans" cxnId="{438042BF-3885-4E9A-AF97-DF21F2E9D2C3}">
      <dgm:prSet/>
      <dgm:spPr/>
      <dgm:t>
        <a:bodyPr/>
        <a:lstStyle/>
        <a:p>
          <a:endParaRPr lang="ru-RU"/>
        </a:p>
      </dgm:t>
    </dgm:pt>
    <dgm:pt modelId="{01074E74-E751-41DC-89EA-6F94443D22C9}" type="sibTrans" cxnId="{438042BF-3885-4E9A-AF97-DF21F2E9D2C3}">
      <dgm:prSet/>
      <dgm:spPr/>
      <dgm:t>
        <a:bodyPr/>
        <a:lstStyle/>
        <a:p>
          <a:endParaRPr lang="ru-RU"/>
        </a:p>
      </dgm:t>
    </dgm:pt>
    <dgm:pt modelId="{76AA946B-EC42-42E9-9566-576D80E56FA8}">
      <dgm:prSet/>
      <dgm:spPr/>
      <dgm:t>
        <a:bodyPr/>
        <a:lstStyle/>
        <a:p>
          <a:r>
            <a:rPr lang="ru-RU" dirty="0" smtClean="0"/>
            <a:t>«Существенные различия в объеме поддержки в г. Перми и муниципалитетах края».</a:t>
          </a:r>
          <a:endParaRPr lang="ru-RU" dirty="0"/>
        </a:p>
      </dgm:t>
    </dgm:pt>
    <dgm:pt modelId="{C9E94189-56D1-4B5E-9303-A9D94FBFBB77}" type="parTrans" cxnId="{D54CCFB3-E69C-4551-BA8C-69884341909F}">
      <dgm:prSet/>
      <dgm:spPr/>
      <dgm:t>
        <a:bodyPr/>
        <a:lstStyle/>
        <a:p>
          <a:endParaRPr lang="ru-RU"/>
        </a:p>
      </dgm:t>
    </dgm:pt>
    <dgm:pt modelId="{6B0070CD-7C1D-40D4-A4FA-0F3C76253B70}" type="sibTrans" cxnId="{D54CCFB3-E69C-4551-BA8C-69884341909F}">
      <dgm:prSet/>
      <dgm:spPr/>
      <dgm:t>
        <a:bodyPr/>
        <a:lstStyle/>
        <a:p>
          <a:endParaRPr lang="ru-RU"/>
        </a:p>
      </dgm:t>
    </dgm:pt>
    <dgm:pt modelId="{C052FE74-F47A-490B-9B0D-36B5406BFB08}">
      <dgm:prSet/>
      <dgm:spPr/>
      <dgm:t>
        <a:bodyPr/>
        <a:lstStyle/>
        <a:p>
          <a:r>
            <a:rPr lang="ru-RU" dirty="0" smtClean="0"/>
            <a:t> «В региональной нормативной базе о конкурсах социальных и культурных проектов до сих пор сохраняется дискриминация для НКО, который признали «выполняющими функции иностранного агента» - все НКО обязаны предоставлять письмо, что они не являются такими организациями.»;</a:t>
          </a:r>
          <a:endParaRPr lang="ru-RU" dirty="0"/>
        </a:p>
      </dgm:t>
    </dgm:pt>
    <dgm:pt modelId="{CF88CE3D-7440-41D1-9E62-CA80A8383517}" type="parTrans" cxnId="{E1E21878-014F-41AE-B58E-940ABA15A40A}">
      <dgm:prSet/>
      <dgm:spPr/>
      <dgm:t>
        <a:bodyPr/>
        <a:lstStyle/>
        <a:p>
          <a:endParaRPr lang="ru-RU"/>
        </a:p>
      </dgm:t>
    </dgm:pt>
    <dgm:pt modelId="{1035F1BF-E8FC-40A4-8EE1-915F497445AE}" type="sibTrans" cxnId="{E1E21878-014F-41AE-B58E-940ABA15A40A}">
      <dgm:prSet/>
      <dgm:spPr/>
      <dgm:t>
        <a:bodyPr/>
        <a:lstStyle/>
        <a:p>
          <a:endParaRPr lang="ru-RU"/>
        </a:p>
      </dgm:t>
    </dgm:pt>
    <dgm:pt modelId="{717A68ED-FE07-491D-A291-94BB064C4323}">
      <dgm:prSet/>
      <dgm:spPr/>
      <dgm:t>
        <a:bodyPr/>
        <a:lstStyle/>
        <a:p>
          <a:r>
            <a:rPr lang="ru-RU" dirty="0" smtClean="0"/>
            <a:t> «нет единого органа власти, который бы работал с субсидиями, предоставляемыми НКО в регионе; сейчас многие министерства объявляют конкурсы по своим регламентам, что ведет к разобщенности и затягиванию сроков проведения данных конкурсов; субсидии предоставляются на краткосрочный период, что не позволят НКО работать стабильно».</a:t>
          </a:r>
          <a:endParaRPr lang="ru-RU" dirty="0"/>
        </a:p>
      </dgm:t>
    </dgm:pt>
    <dgm:pt modelId="{8C808D69-7FF0-405E-9363-2EE816979C20}" type="parTrans" cxnId="{6E593C51-8F39-466C-82BC-8BFBC88228C6}">
      <dgm:prSet/>
      <dgm:spPr/>
      <dgm:t>
        <a:bodyPr/>
        <a:lstStyle/>
        <a:p>
          <a:endParaRPr lang="ru-RU"/>
        </a:p>
      </dgm:t>
    </dgm:pt>
    <dgm:pt modelId="{0A25D863-F21E-434F-A45F-ABB490EBB3ED}" type="sibTrans" cxnId="{6E593C51-8F39-466C-82BC-8BFBC88228C6}">
      <dgm:prSet/>
      <dgm:spPr/>
      <dgm:t>
        <a:bodyPr/>
        <a:lstStyle/>
        <a:p>
          <a:endParaRPr lang="ru-RU"/>
        </a:p>
      </dgm:t>
    </dgm:pt>
    <dgm:pt modelId="{7D166666-31B0-4A49-95D1-7D6FCEB49588}">
      <dgm:prSet phldrT="[Текст]" phldr="1"/>
      <dgm:spPr/>
      <dgm:t>
        <a:bodyPr/>
        <a:lstStyle/>
        <a:p>
          <a:endParaRPr lang="ru-RU" dirty="0"/>
        </a:p>
      </dgm:t>
    </dgm:pt>
    <dgm:pt modelId="{F0B07CB3-85D6-4150-8BAA-86B52CA2AD04}" type="sibTrans" cxnId="{2998B1F6-E25D-4F68-B4E6-6EDE0572163F}">
      <dgm:prSet/>
      <dgm:spPr/>
      <dgm:t>
        <a:bodyPr/>
        <a:lstStyle/>
        <a:p>
          <a:endParaRPr lang="ru-RU"/>
        </a:p>
      </dgm:t>
    </dgm:pt>
    <dgm:pt modelId="{8FDE425F-B766-4B56-8033-B03C73D7F8AF}" type="parTrans" cxnId="{2998B1F6-E25D-4F68-B4E6-6EDE0572163F}">
      <dgm:prSet/>
      <dgm:spPr/>
      <dgm:t>
        <a:bodyPr/>
        <a:lstStyle/>
        <a:p>
          <a:endParaRPr lang="ru-RU"/>
        </a:p>
      </dgm:t>
    </dgm:pt>
    <dgm:pt modelId="{FA4F5694-9E20-424C-9DED-E4AD48F95F7A}">
      <dgm:prSet/>
      <dgm:spPr/>
      <dgm:t>
        <a:bodyPr/>
        <a:lstStyle/>
        <a:p>
          <a:r>
            <a:rPr lang="ru-RU" dirty="0" smtClean="0"/>
            <a:t>Отмечена проблема рамочных положений закона о государственной поддержке НКО и отсутствие конкретизации предусмотренных краевым законом мер в других региональных актах.</a:t>
          </a:r>
          <a:endParaRPr lang="ru-RU" dirty="0"/>
        </a:p>
      </dgm:t>
    </dgm:pt>
    <dgm:pt modelId="{37D6A3D9-63B3-494B-B40A-9222829265F2}" type="parTrans" cxnId="{C6274165-04D0-4098-85B1-46B91F0F02F5}">
      <dgm:prSet/>
      <dgm:spPr/>
      <dgm:t>
        <a:bodyPr/>
        <a:lstStyle/>
        <a:p>
          <a:endParaRPr lang="ru-RU"/>
        </a:p>
      </dgm:t>
    </dgm:pt>
    <dgm:pt modelId="{9D222F69-AE94-4E39-AD90-7E3429E1DD3C}" type="sibTrans" cxnId="{C6274165-04D0-4098-85B1-46B91F0F02F5}">
      <dgm:prSet/>
      <dgm:spPr/>
      <dgm:t>
        <a:bodyPr/>
        <a:lstStyle/>
        <a:p>
          <a:endParaRPr lang="ru-RU"/>
        </a:p>
      </dgm:t>
    </dgm:pt>
    <dgm:pt modelId="{F9FDC2DA-7E22-4265-A30B-181D230B111C}">
      <dgm:prSet/>
      <dgm:spPr/>
      <dgm:t>
        <a:bodyPr/>
        <a:lstStyle/>
        <a:p>
          <a:endParaRPr lang="ru-RU" dirty="0"/>
        </a:p>
      </dgm:t>
    </dgm:pt>
    <dgm:pt modelId="{9B341A24-72D5-49CC-B5A4-EB218551A3AB}" type="parTrans" cxnId="{2E8AC206-46FD-495C-919E-6B49BA0AE9DF}">
      <dgm:prSet/>
      <dgm:spPr/>
      <dgm:t>
        <a:bodyPr/>
        <a:lstStyle/>
        <a:p>
          <a:endParaRPr lang="ru-RU"/>
        </a:p>
      </dgm:t>
    </dgm:pt>
    <dgm:pt modelId="{3CA9447A-C940-43F9-AE55-2413471A88A7}" type="sibTrans" cxnId="{2E8AC206-46FD-495C-919E-6B49BA0AE9DF}">
      <dgm:prSet/>
      <dgm:spPr/>
      <dgm:t>
        <a:bodyPr/>
        <a:lstStyle/>
        <a:p>
          <a:endParaRPr lang="ru-RU"/>
        </a:p>
      </dgm:t>
    </dgm:pt>
    <dgm:pt modelId="{8B93ACA0-4243-42F3-BCBB-683C41094D03}">
      <dgm:prSet/>
      <dgm:spPr/>
      <dgm:t>
        <a:bodyPr/>
        <a:lstStyle/>
        <a:p>
          <a:r>
            <a:rPr lang="ru-RU" dirty="0" smtClean="0"/>
            <a:t>Проблема с законодательством в области предоставления имущественной поддержки:</a:t>
          </a:r>
          <a:endParaRPr lang="ru-RU" dirty="0"/>
        </a:p>
      </dgm:t>
    </dgm:pt>
    <dgm:pt modelId="{93528EEC-279B-4DF1-81AF-55EF3D562A56}" type="parTrans" cxnId="{7BA242DE-A638-49F2-A87F-8F8C45075A04}">
      <dgm:prSet/>
      <dgm:spPr/>
      <dgm:t>
        <a:bodyPr/>
        <a:lstStyle/>
        <a:p>
          <a:endParaRPr lang="ru-RU"/>
        </a:p>
      </dgm:t>
    </dgm:pt>
    <dgm:pt modelId="{4A44906B-FF00-471F-8CC4-2253E32B0753}" type="sibTrans" cxnId="{7BA242DE-A638-49F2-A87F-8F8C45075A04}">
      <dgm:prSet/>
      <dgm:spPr/>
      <dgm:t>
        <a:bodyPr/>
        <a:lstStyle/>
        <a:p>
          <a:endParaRPr lang="ru-RU"/>
        </a:p>
      </dgm:t>
    </dgm:pt>
    <dgm:pt modelId="{F57A84E5-36D2-4B06-93DE-E3E5DACAD4C0}">
      <dgm:prSet/>
      <dgm:spPr/>
      <dgm:t>
        <a:bodyPr/>
        <a:lstStyle/>
        <a:p>
          <a:r>
            <a:rPr lang="ru-RU" dirty="0" smtClean="0"/>
            <a:t>«Не понятна и туманна имущественная поддержка в части предоставления в безвозмездное пользования госимущества НКО из реестра СОНКО».</a:t>
          </a:r>
          <a:endParaRPr lang="ru-RU" dirty="0"/>
        </a:p>
      </dgm:t>
    </dgm:pt>
    <dgm:pt modelId="{EE337C5D-AB78-42E8-837C-1051E5B54D35}" type="parTrans" cxnId="{EB8A924E-397A-4148-A424-C1A0533CC360}">
      <dgm:prSet/>
      <dgm:spPr/>
      <dgm:t>
        <a:bodyPr/>
        <a:lstStyle/>
        <a:p>
          <a:endParaRPr lang="ru-RU"/>
        </a:p>
      </dgm:t>
    </dgm:pt>
    <dgm:pt modelId="{2C79AB36-6697-4B50-AB7F-895BE7E4AB12}" type="sibTrans" cxnId="{EB8A924E-397A-4148-A424-C1A0533CC360}">
      <dgm:prSet/>
      <dgm:spPr/>
      <dgm:t>
        <a:bodyPr/>
        <a:lstStyle/>
        <a:p>
          <a:endParaRPr lang="ru-RU"/>
        </a:p>
      </dgm:t>
    </dgm:pt>
    <dgm:pt modelId="{17A8C5E3-C6C5-4ABA-85E0-FEA5FEF83EDA}">
      <dgm:prSet/>
      <dgm:spPr/>
      <dgm:t>
        <a:bodyPr/>
        <a:lstStyle/>
        <a:p>
          <a:endParaRPr lang="ru-RU" dirty="0"/>
        </a:p>
      </dgm:t>
    </dgm:pt>
    <dgm:pt modelId="{08226649-DCEC-41D8-95BE-DD16082F21D9}" type="parTrans" cxnId="{1A402E65-5AE1-4622-AFE6-B802A5F268D5}">
      <dgm:prSet/>
      <dgm:spPr/>
      <dgm:t>
        <a:bodyPr/>
        <a:lstStyle/>
        <a:p>
          <a:endParaRPr lang="ru-RU"/>
        </a:p>
      </dgm:t>
    </dgm:pt>
    <dgm:pt modelId="{B616F28E-978D-4BDB-A567-147CDD643939}" type="sibTrans" cxnId="{1A402E65-5AE1-4622-AFE6-B802A5F268D5}">
      <dgm:prSet/>
      <dgm:spPr/>
      <dgm:t>
        <a:bodyPr/>
        <a:lstStyle/>
        <a:p>
          <a:endParaRPr lang="ru-RU"/>
        </a:p>
      </dgm:t>
    </dgm:pt>
    <dgm:pt modelId="{C4F39235-63D9-4131-BF66-D3E88FDF0CF7}" type="pres">
      <dgm:prSet presAssocID="{1DFE37F2-2754-4FD1-A6B8-FE70A7E271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1B51E-0B11-4BD6-A49E-AD09BB7DF4D6}" type="pres">
      <dgm:prSet presAssocID="{7D166666-31B0-4A49-95D1-7D6FCEB49588}" presName="parentLin" presStyleCnt="0"/>
      <dgm:spPr/>
    </dgm:pt>
    <dgm:pt modelId="{BA95261C-C35F-41FA-A062-62C0A0F851B3}" type="pres">
      <dgm:prSet presAssocID="{7D166666-31B0-4A49-95D1-7D6FCEB4958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CD86CFE-4F8A-4566-92A3-56BFEADF4E21}" type="pres">
      <dgm:prSet presAssocID="{7D166666-31B0-4A49-95D1-7D6FCEB495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DDDDB-3A86-4B9C-978B-6EC4FD9DD229}" type="pres">
      <dgm:prSet presAssocID="{7D166666-31B0-4A49-95D1-7D6FCEB49588}" presName="negativeSpace" presStyleCnt="0"/>
      <dgm:spPr/>
    </dgm:pt>
    <dgm:pt modelId="{D788A2B8-3BF7-49B4-B119-08D03C405B7E}" type="pres">
      <dgm:prSet presAssocID="{7D166666-31B0-4A49-95D1-7D6FCEB4958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68105-1F8A-4F25-B847-7E4A27E91D6F}" type="pres">
      <dgm:prSet presAssocID="{F0B07CB3-85D6-4150-8BAA-86B52CA2AD04}" presName="spaceBetweenRectangles" presStyleCnt="0"/>
      <dgm:spPr/>
    </dgm:pt>
    <dgm:pt modelId="{54B2E346-FB92-4379-8084-BACA1516F7A8}" type="pres">
      <dgm:prSet presAssocID="{F9FDC2DA-7E22-4265-A30B-181D230B111C}" presName="parentLin" presStyleCnt="0"/>
      <dgm:spPr/>
    </dgm:pt>
    <dgm:pt modelId="{D769F6F3-DE1D-4D68-8F75-FEFF82E45B01}" type="pres">
      <dgm:prSet presAssocID="{F9FDC2DA-7E22-4265-A30B-181D230B111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50CE72B-BB74-466B-AC0D-A9E8A9E86F4D}" type="pres">
      <dgm:prSet presAssocID="{F9FDC2DA-7E22-4265-A30B-181D230B11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F3755-4ADA-4DCF-9A2B-B3CC63717530}" type="pres">
      <dgm:prSet presAssocID="{F9FDC2DA-7E22-4265-A30B-181D230B111C}" presName="negativeSpace" presStyleCnt="0"/>
      <dgm:spPr/>
    </dgm:pt>
    <dgm:pt modelId="{0C9C1D96-14E0-4940-A0DA-D22075ACF2F8}" type="pres">
      <dgm:prSet presAssocID="{F9FDC2DA-7E22-4265-A30B-181D230B111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8B1F6-E25D-4F68-B4E6-6EDE0572163F}" srcId="{1DFE37F2-2754-4FD1-A6B8-FE70A7E271D9}" destId="{7D166666-31B0-4A49-95D1-7D6FCEB49588}" srcOrd="0" destOrd="0" parTransId="{8FDE425F-B766-4B56-8033-B03C73D7F8AF}" sibTransId="{F0B07CB3-85D6-4150-8BAA-86B52CA2AD04}"/>
    <dgm:cxn modelId="{449330E1-DA88-498F-978D-8159D49F793F}" type="presOf" srcId="{C052FE74-F47A-490B-9B0D-36B5406BFB08}" destId="{D788A2B8-3BF7-49B4-B119-08D03C405B7E}" srcOrd="0" destOrd="2" presId="urn:microsoft.com/office/officeart/2005/8/layout/list1"/>
    <dgm:cxn modelId="{FCB62D2E-C36D-47A0-BCC2-44AF5C37C8B4}" type="presOf" srcId="{7D166666-31B0-4A49-95D1-7D6FCEB49588}" destId="{6CD86CFE-4F8A-4566-92A3-56BFEADF4E21}" srcOrd="1" destOrd="0" presId="urn:microsoft.com/office/officeart/2005/8/layout/list1"/>
    <dgm:cxn modelId="{C6274165-04D0-4098-85B1-46B91F0F02F5}" srcId="{F9FDC2DA-7E22-4265-A30B-181D230B111C}" destId="{FA4F5694-9E20-424C-9DED-E4AD48F95F7A}" srcOrd="0" destOrd="0" parTransId="{37D6A3D9-63B3-494B-B40A-9222829265F2}" sibTransId="{9D222F69-AE94-4E39-AD90-7E3429E1DD3C}"/>
    <dgm:cxn modelId="{EB8A924E-397A-4148-A424-C1A0533CC360}" srcId="{F9FDC2DA-7E22-4265-A30B-181D230B111C}" destId="{F57A84E5-36D2-4B06-93DE-E3E5DACAD4C0}" srcOrd="2" destOrd="0" parTransId="{EE337C5D-AB78-42E8-837C-1051E5B54D35}" sibTransId="{2C79AB36-6697-4B50-AB7F-895BE7E4AB12}"/>
    <dgm:cxn modelId="{EF7F5650-FA7D-4FC4-9761-B1429BBDBA1A}" type="presOf" srcId="{F9FDC2DA-7E22-4265-A30B-181D230B111C}" destId="{D769F6F3-DE1D-4D68-8F75-FEFF82E45B01}" srcOrd="0" destOrd="0" presId="urn:microsoft.com/office/officeart/2005/8/layout/list1"/>
    <dgm:cxn modelId="{C98C4AAD-8516-4BD7-9A06-17366410C319}" type="presOf" srcId="{76AA946B-EC42-42E9-9566-576D80E56FA8}" destId="{D788A2B8-3BF7-49B4-B119-08D03C405B7E}" srcOrd="0" destOrd="1" presId="urn:microsoft.com/office/officeart/2005/8/layout/list1"/>
    <dgm:cxn modelId="{12F702F5-462C-4D37-B3A2-776C4CBEBE45}" type="presOf" srcId="{8B93ACA0-4243-42F3-BCBB-683C41094D03}" destId="{0C9C1D96-14E0-4940-A0DA-D22075ACF2F8}" srcOrd="0" destOrd="1" presId="urn:microsoft.com/office/officeart/2005/8/layout/list1"/>
    <dgm:cxn modelId="{57599A8E-C722-4C48-A196-F3130E5A6D37}" type="presOf" srcId="{F9FDC2DA-7E22-4265-A30B-181D230B111C}" destId="{650CE72B-BB74-466B-AC0D-A9E8A9E86F4D}" srcOrd="1" destOrd="0" presId="urn:microsoft.com/office/officeart/2005/8/layout/list1"/>
    <dgm:cxn modelId="{84EC93F5-3E7A-4A54-A4B9-D6B6206F991B}" type="presOf" srcId="{26630420-40D5-45AA-870D-7B59C3A8B1A6}" destId="{D788A2B8-3BF7-49B4-B119-08D03C405B7E}" srcOrd="0" destOrd="0" presId="urn:microsoft.com/office/officeart/2005/8/layout/list1"/>
    <dgm:cxn modelId="{7BA242DE-A638-49F2-A87F-8F8C45075A04}" srcId="{F9FDC2DA-7E22-4265-A30B-181D230B111C}" destId="{8B93ACA0-4243-42F3-BCBB-683C41094D03}" srcOrd="1" destOrd="0" parTransId="{93528EEC-279B-4DF1-81AF-55EF3D562A56}" sibTransId="{4A44906B-FF00-471F-8CC4-2253E32B0753}"/>
    <dgm:cxn modelId="{1A402E65-5AE1-4622-AFE6-B802A5F268D5}" srcId="{F9FDC2DA-7E22-4265-A30B-181D230B111C}" destId="{17A8C5E3-C6C5-4ABA-85E0-FEA5FEF83EDA}" srcOrd="3" destOrd="0" parTransId="{08226649-DCEC-41D8-95BE-DD16082F21D9}" sibTransId="{B616F28E-978D-4BDB-A567-147CDD643939}"/>
    <dgm:cxn modelId="{2E8AC206-46FD-495C-919E-6B49BA0AE9DF}" srcId="{1DFE37F2-2754-4FD1-A6B8-FE70A7E271D9}" destId="{F9FDC2DA-7E22-4265-A30B-181D230B111C}" srcOrd="1" destOrd="0" parTransId="{9B341A24-72D5-49CC-B5A4-EB218551A3AB}" sibTransId="{3CA9447A-C940-43F9-AE55-2413471A88A7}"/>
    <dgm:cxn modelId="{3582B2CC-F806-4DFA-A82E-FD51C322946F}" type="presOf" srcId="{FA4F5694-9E20-424C-9DED-E4AD48F95F7A}" destId="{0C9C1D96-14E0-4940-A0DA-D22075ACF2F8}" srcOrd="0" destOrd="0" presId="urn:microsoft.com/office/officeart/2005/8/layout/list1"/>
    <dgm:cxn modelId="{94CDA527-3431-4604-B3F8-2382E83B0382}" type="presOf" srcId="{1DFE37F2-2754-4FD1-A6B8-FE70A7E271D9}" destId="{C4F39235-63D9-4131-BF66-D3E88FDF0CF7}" srcOrd="0" destOrd="0" presId="urn:microsoft.com/office/officeart/2005/8/layout/list1"/>
    <dgm:cxn modelId="{438042BF-3885-4E9A-AF97-DF21F2E9D2C3}" srcId="{7D166666-31B0-4A49-95D1-7D6FCEB49588}" destId="{26630420-40D5-45AA-870D-7B59C3A8B1A6}" srcOrd="0" destOrd="0" parTransId="{A90CCD46-238C-4608-911D-AB444AC942F8}" sibTransId="{01074E74-E751-41DC-89EA-6F94443D22C9}"/>
    <dgm:cxn modelId="{0FB89F27-2D5C-47F0-B839-1F9B0438C0A9}" type="presOf" srcId="{F57A84E5-36D2-4B06-93DE-E3E5DACAD4C0}" destId="{0C9C1D96-14E0-4940-A0DA-D22075ACF2F8}" srcOrd="0" destOrd="2" presId="urn:microsoft.com/office/officeart/2005/8/layout/list1"/>
    <dgm:cxn modelId="{E1E21878-014F-41AE-B58E-940ABA15A40A}" srcId="{7D166666-31B0-4A49-95D1-7D6FCEB49588}" destId="{C052FE74-F47A-490B-9B0D-36B5406BFB08}" srcOrd="2" destOrd="0" parTransId="{CF88CE3D-7440-41D1-9E62-CA80A8383517}" sibTransId="{1035F1BF-E8FC-40A4-8EE1-915F497445AE}"/>
    <dgm:cxn modelId="{6E593C51-8F39-466C-82BC-8BFBC88228C6}" srcId="{7D166666-31B0-4A49-95D1-7D6FCEB49588}" destId="{717A68ED-FE07-491D-A291-94BB064C4323}" srcOrd="3" destOrd="0" parTransId="{8C808D69-7FF0-405E-9363-2EE816979C20}" sibTransId="{0A25D863-F21E-434F-A45F-ABB490EBB3ED}"/>
    <dgm:cxn modelId="{7546A54F-160D-4C11-8BCC-1B3C65A344B8}" type="presOf" srcId="{7D166666-31B0-4A49-95D1-7D6FCEB49588}" destId="{BA95261C-C35F-41FA-A062-62C0A0F851B3}" srcOrd="0" destOrd="0" presId="urn:microsoft.com/office/officeart/2005/8/layout/list1"/>
    <dgm:cxn modelId="{C41C41CF-C861-47CC-9159-D8017F72F0A3}" type="presOf" srcId="{717A68ED-FE07-491D-A291-94BB064C4323}" destId="{D788A2B8-3BF7-49B4-B119-08D03C405B7E}" srcOrd="0" destOrd="3" presId="urn:microsoft.com/office/officeart/2005/8/layout/list1"/>
    <dgm:cxn modelId="{D54CCFB3-E69C-4551-BA8C-69884341909F}" srcId="{7D166666-31B0-4A49-95D1-7D6FCEB49588}" destId="{76AA946B-EC42-42E9-9566-576D80E56FA8}" srcOrd="1" destOrd="0" parTransId="{C9E94189-56D1-4B5E-9303-A9D94FBFBB77}" sibTransId="{6B0070CD-7C1D-40D4-A4FA-0F3C76253B70}"/>
    <dgm:cxn modelId="{4CCE1C0B-16FA-4C41-894A-5DBC702DE96F}" type="presOf" srcId="{17A8C5E3-C6C5-4ABA-85E0-FEA5FEF83EDA}" destId="{0C9C1D96-14E0-4940-A0DA-D22075ACF2F8}" srcOrd="0" destOrd="3" presId="urn:microsoft.com/office/officeart/2005/8/layout/list1"/>
    <dgm:cxn modelId="{5105E767-15E7-42DE-9B21-1C85511167C1}" type="presParOf" srcId="{C4F39235-63D9-4131-BF66-D3E88FDF0CF7}" destId="{0A31B51E-0B11-4BD6-A49E-AD09BB7DF4D6}" srcOrd="0" destOrd="0" presId="urn:microsoft.com/office/officeart/2005/8/layout/list1"/>
    <dgm:cxn modelId="{8D746E63-99F5-4478-8FAF-C6D40DD3FC89}" type="presParOf" srcId="{0A31B51E-0B11-4BD6-A49E-AD09BB7DF4D6}" destId="{BA95261C-C35F-41FA-A062-62C0A0F851B3}" srcOrd="0" destOrd="0" presId="urn:microsoft.com/office/officeart/2005/8/layout/list1"/>
    <dgm:cxn modelId="{66FC77F6-DDB8-4F0F-A806-2374D2710D24}" type="presParOf" srcId="{0A31B51E-0B11-4BD6-A49E-AD09BB7DF4D6}" destId="{6CD86CFE-4F8A-4566-92A3-56BFEADF4E21}" srcOrd="1" destOrd="0" presId="urn:microsoft.com/office/officeart/2005/8/layout/list1"/>
    <dgm:cxn modelId="{4A61399E-6059-49EF-AD01-F89DF4C8C8C6}" type="presParOf" srcId="{C4F39235-63D9-4131-BF66-D3E88FDF0CF7}" destId="{938DDDDB-3A86-4B9C-978B-6EC4FD9DD229}" srcOrd="1" destOrd="0" presId="urn:microsoft.com/office/officeart/2005/8/layout/list1"/>
    <dgm:cxn modelId="{31D5ADF1-60D0-4BB1-8169-DE116FD1DA6A}" type="presParOf" srcId="{C4F39235-63D9-4131-BF66-D3E88FDF0CF7}" destId="{D788A2B8-3BF7-49B4-B119-08D03C405B7E}" srcOrd="2" destOrd="0" presId="urn:microsoft.com/office/officeart/2005/8/layout/list1"/>
    <dgm:cxn modelId="{49C0AE74-34FC-4923-9F2B-FAC902A1FFA6}" type="presParOf" srcId="{C4F39235-63D9-4131-BF66-D3E88FDF0CF7}" destId="{B4568105-1F8A-4F25-B847-7E4A27E91D6F}" srcOrd="3" destOrd="0" presId="urn:microsoft.com/office/officeart/2005/8/layout/list1"/>
    <dgm:cxn modelId="{B34C68A6-93F5-46A8-BC82-A3337AF3330F}" type="presParOf" srcId="{C4F39235-63D9-4131-BF66-D3E88FDF0CF7}" destId="{54B2E346-FB92-4379-8084-BACA1516F7A8}" srcOrd="4" destOrd="0" presId="urn:microsoft.com/office/officeart/2005/8/layout/list1"/>
    <dgm:cxn modelId="{05E7614E-27E3-4656-9FB4-1022F4F3C494}" type="presParOf" srcId="{54B2E346-FB92-4379-8084-BACA1516F7A8}" destId="{D769F6F3-DE1D-4D68-8F75-FEFF82E45B01}" srcOrd="0" destOrd="0" presId="urn:microsoft.com/office/officeart/2005/8/layout/list1"/>
    <dgm:cxn modelId="{298C739A-E084-42D2-841D-16D422C2BB0D}" type="presParOf" srcId="{54B2E346-FB92-4379-8084-BACA1516F7A8}" destId="{650CE72B-BB74-466B-AC0D-A9E8A9E86F4D}" srcOrd="1" destOrd="0" presId="urn:microsoft.com/office/officeart/2005/8/layout/list1"/>
    <dgm:cxn modelId="{15C382E2-F8F1-45E9-9EC3-88C1586D9C7E}" type="presParOf" srcId="{C4F39235-63D9-4131-BF66-D3E88FDF0CF7}" destId="{0D3F3755-4ADA-4DCF-9A2B-B3CC63717530}" srcOrd="5" destOrd="0" presId="urn:microsoft.com/office/officeart/2005/8/layout/list1"/>
    <dgm:cxn modelId="{E7B799DF-15DD-4001-B9B1-88785D434309}" type="presParOf" srcId="{C4F39235-63D9-4131-BF66-D3E88FDF0CF7}" destId="{0C9C1D96-14E0-4940-A0DA-D22075ACF2F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2121E2-2746-4E3E-BCC6-5A2A9019E052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DBFD44-EA41-489A-A476-ACAD348ECF3F}">
      <dgm:prSet phldrT="[Текст]"/>
      <dgm:spPr/>
      <dgm:t>
        <a:bodyPr/>
        <a:lstStyle/>
        <a:p>
          <a:r>
            <a:rPr lang="ru-RU" dirty="0" smtClean="0"/>
            <a:t>Предложения: </a:t>
          </a:r>
          <a:endParaRPr lang="ru-RU" dirty="0"/>
        </a:p>
      </dgm:t>
    </dgm:pt>
    <dgm:pt modelId="{0BC63AA1-62B9-41C2-B795-A0A21DD22BE8}" type="parTrans" cxnId="{533F56CC-DF94-4656-94BC-9FAB444C0935}">
      <dgm:prSet/>
      <dgm:spPr/>
      <dgm:t>
        <a:bodyPr/>
        <a:lstStyle/>
        <a:p>
          <a:endParaRPr lang="ru-RU"/>
        </a:p>
      </dgm:t>
    </dgm:pt>
    <dgm:pt modelId="{B093574F-8EB2-458B-839B-3F4B7E16CB7F}" type="sibTrans" cxnId="{533F56CC-DF94-4656-94BC-9FAB444C0935}">
      <dgm:prSet/>
      <dgm:spPr/>
      <dgm:t>
        <a:bodyPr/>
        <a:lstStyle/>
        <a:p>
          <a:endParaRPr lang="ru-RU"/>
        </a:p>
      </dgm:t>
    </dgm:pt>
    <dgm:pt modelId="{9E3C19C2-B268-49A1-8044-03D67770F3B9}">
      <dgm:prSet phldrT="[Текст]"/>
      <dgm:spPr/>
      <dgm:t>
        <a:bodyPr/>
        <a:lstStyle/>
        <a:p>
          <a:r>
            <a:rPr lang="ru-RU" dirty="0" smtClean="0"/>
            <a:t>реальное участие НКО в разработке законов;</a:t>
          </a:r>
          <a:endParaRPr lang="ru-RU" dirty="0"/>
        </a:p>
      </dgm:t>
    </dgm:pt>
    <dgm:pt modelId="{A6FD8F09-F471-46C2-9DA4-6D7186CA76B8}" type="parTrans" cxnId="{F77334B8-54E6-4D17-8B3E-36AA6849B035}">
      <dgm:prSet/>
      <dgm:spPr/>
      <dgm:t>
        <a:bodyPr/>
        <a:lstStyle/>
        <a:p>
          <a:endParaRPr lang="ru-RU"/>
        </a:p>
      </dgm:t>
    </dgm:pt>
    <dgm:pt modelId="{A45A3F37-EE7C-43E4-81D7-C1093845DCB1}" type="sibTrans" cxnId="{F77334B8-54E6-4D17-8B3E-36AA6849B035}">
      <dgm:prSet/>
      <dgm:spPr/>
      <dgm:t>
        <a:bodyPr/>
        <a:lstStyle/>
        <a:p>
          <a:endParaRPr lang="ru-RU"/>
        </a:p>
      </dgm:t>
    </dgm:pt>
    <dgm:pt modelId="{2DB96CA3-6793-44F8-BB8C-410FC65906D9}">
      <dgm:prSet phldrT="[Текст]"/>
      <dgm:spPr/>
      <dgm:t>
        <a:bodyPr/>
        <a:lstStyle/>
        <a:p>
          <a:r>
            <a:rPr lang="ru-RU" dirty="0" smtClean="0"/>
            <a:t>конкретизация положений законов о поддержке НКО;</a:t>
          </a:r>
          <a:endParaRPr lang="ru-RU" dirty="0"/>
        </a:p>
      </dgm:t>
    </dgm:pt>
    <dgm:pt modelId="{103EAD98-A43F-4786-A7EC-246817A2F6CE}" type="parTrans" cxnId="{C9AFCFAE-4315-4544-AAAD-C4BDB659CFBE}">
      <dgm:prSet/>
      <dgm:spPr/>
      <dgm:t>
        <a:bodyPr/>
        <a:lstStyle/>
        <a:p>
          <a:endParaRPr lang="ru-RU"/>
        </a:p>
      </dgm:t>
    </dgm:pt>
    <dgm:pt modelId="{890B17D5-945F-4689-906A-072F40501CFE}" type="sibTrans" cxnId="{C9AFCFAE-4315-4544-AAAD-C4BDB659CFBE}">
      <dgm:prSet/>
      <dgm:spPr/>
      <dgm:t>
        <a:bodyPr/>
        <a:lstStyle/>
        <a:p>
          <a:endParaRPr lang="ru-RU"/>
        </a:p>
      </dgm:t>
    </dgm:pt>
    <dgm:pt modelId="{6132A788-636D-4498-8B80-5FB0A0ADCB22}">
      <dgm:prSet phldrT="[Текст]"/>
      <dgm:spPr/>
      <dgm:t>
        <a:bodyPr/>
        <a:lstStyle/>
        <a:p>
          <a:r>
            <a:rPr lang="ru-RU" dirty="0" smtClean="0"/>
            <a:t>конкретизация мер поддержки, механизмов работы и взаимодействия с НКО на всех уровнях;</a:t>
          </a:r>
          <a:endParaRPr lang="ru-RU" dirty="0"/>
        </a:p>
      </dgm:t>
    </dgm:pt>
    <dgm:pt modelId="{6405C29C-2E61-4F29-AF75-C44889894DCF}" type="parTrans" cxnId="{A74115E9-2092-4E82-8EA9-BB3E45184FA6}">
      <dgm:prSet/>
      <dgm:spPr/>
      <dgm:t>
        <a:bodyPr/>
        <a:lstStyle/>
        <a:p>
          <a:endParaRPr lang="ru-RU"/>
        </a:p>
      </dgm:t>
    </dgm:pt>
    <dgm:pt modelId="{940D21BF-99D0-491F-9B17-81FAC65B128A}" type="sibTrans" cxnId="{A74115E9-2092-4E82-8EA9-BB3E45184FA6}">
      <dgm:prSet/>
      <dgm:spPr/>
      <dgm:t>
        <a:bodyPr/>
        <a:lstStyle/>
        <a:p>
          <a:endParaRPr lang="ru-RU"/>
        </a:p>
      </dgm:t>
    </dgm:pt>
    <dgm:pt modelId="{95BE741F-4BBA-4105-85EB-2D5A08E194C4}">
      <dgm:prSet phldrT="[Текст]"/>
      <dgm:spPr/>
      <dgm:t>
        <a:bodyPr/>
        <a:lstStyle/>
        <a:p>
          <a:r>
            <a:rPr lang="ru-RU" dirty="0" smtClean="0"/>
            <a:t>устранить дискриминационные требования по отношению  к некоторым НКО;</a:t>
          </a:r>
          <a:endParaRPr lang="ru-RU" dirty="0"/>
        </a:p>
      </dgm:t>
    </dgm:pt>
    <dgm:pt modelId="{9078A3F5-9F44-41E8-885E-06A863105912}" type="parTrans" cxnId="{AF1CFE8F-D48E-48B7-9355-6B03FE247D6F}">
      <dgm:prSet/>
      <dgm:spPr/>
      <dgm:t>
        <a:bodyPr/>
        <a:lstStyle/>
        <a:p>
          <a:endParaRPr lang="ru-RU"/>
        </a:p>
      </dgm:t>
    </dgm:pt>
    <dgm:pt modelId="{41E5B793-3AAA-43FF-9E6A-EB0F4DFB535A}" type="sibTrans" cxnId="{AF1CFE8F-D48E-48B7-9355-6B03FE247D6F}">
      <dgm:prSet/>
      <dgm:spPr/>
      <dgm:t>
        <a:bodyPr/>
        <a:lstStyle/>
        <a:p>
          <a:endParaRPr lang="ru-RU"/>
        </a:p>
      </dgm:t>
    </dgm:pt>
    <dgm:pt modelId="{15E83DAD-FC5D-4D29-8EDE-437CF17DED93}">
      <dgm:prSet phldrT="[Текст]"/>
      <dgm:spPr/>
      <dgm:t>
        <a:bodyPr/>
        <a:lstStyle/>
        <a:p>
          <a:r>
            <a:rPr lang="ru-RU" dirty="0" smtClean="0"/>
            <a:t>учитывать мнение и практики работы НКО.</a:t>
          </a:r>
          <a:endParaRPr lang="ru-RU" dirty="0"/>
        </a:p>
      </dgm:t>
    </dgm:pt>
    <dgm:pt modelId="{F11339A0-CDEC-41D8-A988-C38931299CAF}" type="parTrans" cxnId="{3B3282FE-EE1E-484C-A1B6-FCBB8B3481F5}">
      <dgm:prSet/>
      <dgm:spPr/>
      <dgm:t>
        <a:bodyPr/>
        <a:lstStyle/>
        <a:p>
          <a:endParaRPr lang="ru-RU"/>
        </a:p>
      </dgm:t>
    </dgm:pt>
    <dgm:pt modelId="{F4D9D924-BB2E-46D5-BA3B-3627C9597B1B}" type="sibTrans" cxnId="{3B3282FE-EE1E-484C-A1B6-FCBB8B3481F5}">
      <dgm:prSet/>
      <dgm:spPr/>
      <dgm:t>
        <a:bodyPr/>
        <a:lstStyle/>
        <a:p>
          <a:endParaRPr lang="ru-RU"/>
        </a:p>
      </dgm:t>
    </dgm:pt>
    <dgm:pt modelId="{789073F3-62CB-41EE-9E9D-0B201E9CFCDE}">
      <dgm:prSet phldrT="[Текст]"/>
      <dgm:spPr/>
      <dgm:t>
        <a:bodyPr/>
        <a:lstStyle/>
        <a:p>
          <a:r>
            <a:rPr lang="ru-RU" dirty="0" smtClean="0"/>
            <a:t>«При объявлении различных конкурсов расширять перечень видов деятельности согласно  которым НКО могут быть участниками конкурсов»;</a:t>
          </a:r>
          <a:endParaRPr lang="ru-RU" dirty="0"/>
        </a:p>
      </dgm:t>
    </dgm:pt>
    <dgm:pt modelId="{07F989AA-D3B0-44E7-97D0-7CD16B3CCE76}" type="parTrans" cxnId="{3B084D64-3533-4C7F-B6C9-0A72C7E8E180}">
      <dgm:prSet/>
      <dgm:spPr/>
      <dgm:t>
        <a:bodyPr/>
        <a:lstStyle/>
        <a:p>
          <a:endParaRPr lang="ru-RU"/>
        </a:p>
      </dgm:t>
    </dgm:pt>
    <dgm:pt modelId="{0DBC341F-618B-4508-BA32-76AA05A7D286}" type="sibTrans" cxnId="{3B084D64-3533-4C7F-B6C9-0A72C7E8E180}">
      <dgm:prSet/>
      <dgm:spPr/>
      <dgm:t>
        <a:bodyPr/>
        <a:lstStyle/>
        <a:p>
          <a:endParaRPr lang="ru-RU"/>
        </a:p>
      </dgm:t>
    </dgm:pt>
    <dgm:pt modelId="{64ACCBF1-7AEA-48E7-B510-824C43042754}">
      <dgm:prSet phldrT="[Текст]"/>
      <dgm:spPr/>
      <dgm:t>
        <a:bodyPr/>
        <a:lstStyle/>
        <a:p>
          <a:endParaRPr lang="ru-RU" dirty="0"/>
        </a:p>
      </dgm:t>
    </dgm:pt>
    <dgm:pt modelId="{3A71B9C3-E88C-4AD4-AFFB-8035979C17A3}" type="parTrans" cxnId="{64D51BAF-19B8-4D8E-96CC-FFD60CD2D29B}">
      <dgm:prSet/>
      <dgm:spPr/>
      <dgm:t>
        <a:bodyPr/>
        <a:lstStyle/>
        <a:p>
          <a:endParaRPr lang="ru-RU"/>
        </a:p>
      </dgm:t>
    </dgm:pt>
    <dgm:pt modelId="{699E1A54-7EBA-40F5-BCCE-3154AE634F2C}" type="sibTrans" cxnId="{64D51BAF-19B8-4D8E-96CC-FFD60CD2D29B}">
      <dgm:prSet/>
      <dgm:spPr/>
      <dgm:t>
        <a:bodyPr/>
        <a:lstStyle/>
        <a:p>
          <a:endParaRPr lang="ru-RU"/>
        </a:p>
      </dgm:t>
    </dgm:pt>
    <dgm:pt modelId="{D4E53923-C831-42C1-B487-0A0BFCC7FA09}">
      <dgm:prSet/>
      <dgm:spPr/>
      <dgm:t>
        <a:bodyPr/>
        <a:lstStyle/>
        <a:p>
          <a:r>
            <a:rPr lang="ru-RU" dirty="0" smtClean="0"/>
            <a:t>«1. Участие НКО и общественных советов в законотворческих процессах и мероприятиях, обеспечивающих «обратную связь» с целевой аудиторией. </a:t>
          </a:r>
          <a:br>
            <a:rPr lang="ru-RU" dirty="0" smtClean="0"/>
          </a:br>
          <a:r>
            <a:rPr lang="ru-RU" dirty="0" smtClean="0"/>
            <a:t>2. Информационная открытость по вопросам и мерам поддержки НКО. </a:t>
          </a:r>
          <a:br>
            <a:rPr lang="ru-RU" dirty="0" smtClean="0"/>
          </a:br>
          <a:r>
            <a:rPr lang="ru-RU" dirty="0" smtClean="0"/>
            <a:t>3. Создание единой переговорной площадки между региональными властями и НКО Пермского края»;</a:t>
          </a:r>
          <a:endParaRPr lang="ru-RU" dirty="0"/>
        </a:p>
      </dgm:t>
    </dgm:pt>
    <dgm:pt modelId="{E8E50828-5EEB-4C5E-8852-A278AD7E538E}" type="parTrans" cxnId="{DDE98DF9-7EAE-49DA-8145-4BCC75678C72}">
      <dgm:prSet/>
      <dgm:spPr/>
      <dgm:t>
        <a:bodyPr/>
        <a:lstStyle/>
        <a:p>
          <a:endParaRPr lang="ru-RU"/>
        </a:p>
      </dgm:t>
    </dgm:pt>
    <dgm:pt modelId="{00C82083-E85B-4D4A-8928-D2A0B46341A6}" type="sibTrans" cxnId="{DDE98DF9-7EAE-49DA-8145-4BCC75678C72}">
      <dgm:prSet/>
      <dgm:spPr/>
      <dgm:t>
        <a:bodyPr/>
        <a:lstStyle/>
        <a:p>
          <a:endParaRPr lang="ru-RU"/>
        </a:p>
      </dgm:t>
    </dgm:pt>
    <dgm:pt modelId="{C8C46052-6BC5-48A5-8A6E-7CDE296021DE}">
      <dgm:prSet/>
      <dgm:spPr/>
      <dgm:t>
        <a:bodyPr/>
        <a:lstStyle/>
        <a:p>
          <a:r>
            <a:rPr lang="ru-RU" dirty="0" smtClean="0"/>
            <a:t>«- предоставление льгот по уплате налогов и сборов в соответствии с законодательством о налогах и сборах;</a:t>
          </a:r>
          <a:br>
            <a:rPr lang="ru-RU" dirty="0" smtClean="0"/>
          </a:br>
          <a:r>
            <a:rPr lang="ru-RU" dirty="0" smtClean="0"/>
            <a:t>- осуществление закупок товаров, работ, услуг для обеспечения государственных и муниципальных нужд;</a:t>
          </a:r>
          <a:br>
            <a:rPr lang="ru-RU" dirty="0" smtClean="0"/>
          </a:br>
          <a:r>
            <a:rPr lang="ru-RU" dirty="0" smtClean="0"/>
            <a:t>- предоставление юридическим лицам, оказывающим некоммерческим организациям материальную поддержку, льгот по уплате налогов и сборов в соответствии с законодательством о налогах и сборах</a:t>
          </a:r>
          <a:br>
            <a:rPr lang="ru-RU" dirty="0" smtClean="0"/>
          </a:br>
          <a:r>
            <a:rPr lang="ru-RU" dirty="0" smtClean="0"/>
            <a:t>Данные пункты прописать более конкретно»;</a:t>
          </a:r>
          <a:endParaRPr lang="ru-RU" dirty="0"/>
        </a:p>
      </dgm:t>
    </dgm:pt>
    <dgm:pt modelId="{D821BC51-FEE1-4FE0-B2D6-01DFF2E155D9}" type="parTrans" cxnId="{A7E0FB9D-8C0E-4BA7-B71E-D5C58BEB0FF7}">
      <dgm:prSet/>
      <dgm:spPr/>
      <dgm:t>
        <a:bodyPr/>
        <a:lstStyle/>
        <a:p>
          <a:endParaRPr lang="ru-RU"/>
        </a:p>
      </dgm:t>
    </dgm:pt>
    <dgm:pt modelId="{3A8A64F8-E016-4634-9B16-AEF7F744A773}" type="sibTrans" cxnId="{A7E0FB9D-8C0E-4BA7-B71E-D5C58BEB0FF7}">
      <dgm:prSet/>
      <dgm:spPr/>
      <dgm:t>
        <a:bodyPr/>
        <a:lstStyle/>
        <a:p>
          <a:endParaRPr lang="ru-RU"/>
        </a:p>
      </dgm:t>
    </dgm:pt>
    <dgm:pt modelId="{45EDD7CE-21C1-484A-87F8-8FE8323BBECF}">
      <dgm:prSet/>
      <dgm:spPr/>
      <dgm:t>
        <a:bodyPr/>
        <a:lstStyle/>
        <a:p>
          <a:r>
            <a:rPr lang="ru-RU" dirty="0" smtClean="0"/>
            <a:t>«Разработать реальный инструмент – закон и положение о получении имущественной поддержки и льгот по коммунальным услугам»;</a:t>
          </a:r>
          <a:endParaRPr lang="ru-RU" dirty="0"/>
        </a:p>
      </dgm:t>
    </dgm:pt>
    <dgm:pt modelId="{296FF460-FF7C-4B7A-8986-7A11BFD5FBC2}" type="parTrans" cxnId="{5D4358B2-3D3F-44F6-8FC7-6D1D1D804AA6}">
      <dgm:prSet/>
      <dgm:spPr/>
      <dgm:t>
        <a:bodyPr/>
        <a:lstStyle/>
        <a:p>
          <a:endParaRPr lang="ru-RU"/>
        </a:p>
      </dgm:t>
    </dgm:pt>
    <dgm:pt modelId="{80DEA93F-A27F-4F25-A2D3-8196833CCEC1}" type="sibTrans" cxnId="{5D4358B2-3D3F-44F6-8FC7-6D1D1D804AA6}">
      <dgm:prSet/>
      <dgm:spPr/>
      <dgm:t>
        <a:bodyPr/>
        <a:lstStyle/>
        <a:p>
          <a:endParaRPr lang="ru-RU"/>
        </a:p>
      </dgm:t>
    </dgm:pt>
    <dgm:pt modelId="{8C577D19-6C34-4326-8A82-535E7152D10A}">
      <dgm:prSet/>
      <dgm:spPr/>
      <dgm:t>
        <a:bodyPr/>
        <a:lstStyle/>
        <a:p>
          <a:r>
            <a:rPr lang="ru-RU" dirty="0" smtClean="0"/>
            <a:t>«Внести в показатели деятельности глав территорий работу с сектором НКО, как источник развития территорий»;</a:t>
          </a:r>
          <a:endParaRPr lang="ru-RU" dirty="0"/>
        </a:p>
      </dgm:t>
    </dgm:pt>
    <dgm:pt modelId="{12ACB194-0939-4895-98BD-2103F6765518}" type="parTrans" cxnId="{7C86E951-8BBD-4889-9F87-5459EF0ACCB4}">
      <dgm:prSet/>
      <dgm:spPr/>
      <dgm:t>
        <a:bodyPr/>
        <a:lstStyle/>
        <a:p>
          <a:endParaRPr lang="ru-RU"/>
        </a:p>
      </dgm:t>
    </dgm:pt>
    <dgm:pt modelId="{8399B1CD-077E-41E5-B667-E84779CE553A}" type="sibTrans" cxnId="{7C86E951-8BBD-4889-9F87-5459EF0ACCB4}">
      <dgm:prSet/>
      <dgm:spPr/>
      <dgm:t>
        <a:bodyPr/>
        <a:lstStyle/>
        <a:p>
          <a:endParaRPr lang="ru-RU"/>
        </a:p>
      </dgm:t>
    </dgm:pt>
    <dgm:pt modelId="{84EB5E8C-47FF-4476-8E7C-97A54252B66F}">
      <dgm:prSet/>
      <dgm:spPr/>
      <dgm:t>
        <a:bodyPr/>
        <a:lstStyle/>
        <a:p>
          <a:r>
            <a:rPr lang="ru-RU" dirty="0" smtClean="0"/>
            <a:t>«В региональной нормативной базе о конкурсах социальных и культурных проектов до сих пор сохраняется дискриминация для НКО, который признали «выполняющими функции иностранного агента» - все НКО обязаны предоставлять письмо, что они не являются такими организациями – устранить указанное дискриминационное требование».</a:t>
          </a:r>
          <a:endParaRPr lang="ru-RU" dirty="0"/>
        </a:p>
      </dgm:t>
    </dgm:pt>
    <dgm:pt modelId="{8779A1C4-7AE9-4BAF-8333-D086FEDF4167}" type="parTrans" cxnId="{B5E878B1-C280-4322-9768-FD88C1D7D633}">
      <dgm:prSet/>
      <dgm:spPr/>
    </dgm:pt>
    <dgm:pt modelId="{A749E003-4E5F-4ACC-A5E6-96C0FAA3B89C}" type="sibTrans" cxnId="{B5E878B1-C280-4322-9768-FD88C1D7D633}">
      <dgm:prSet/>
      <dgm:spPr/>
    </dgm:pt>
    <dgm:pt modelId="{81452B89-BA3E-496E-BBBC-170A067F74D2}" type="pres">
      <dgm:prSet presAssocID="{962121E2-2746-4E3E-BCC6-5A2A9019E0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F1A522-4878-4D19-8089-CA6DDB9FAB4B}" type="pres">
      <dgm:prSet presAssocID="{D1DBFD44-EA41-489A-A476-ACAD348ECF3F}" presName="parentLin" presStyleCnt="0"/>
      <dgm:spPr/>
    </dgm:pt>
    <dgm:pt modelId="{680F624D-45ED-4AD6-B5A6-4CE9F24F91E8}" type="pres">
      <dgm:prSet presAssocID="{D1DBFD44-EA41-489A-A476-ACAD348ECF3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51035E7-EFDE-4605-87BF-5E5035F054E2}" type="pres">
      <dgm:prSet presAssocID="{D1DBFD44-EA41-489A-A476-ACAD348ECF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DC508-3B47-4AC9-A8A2-0A2CC4D5C01A}" type="pres">
      <dgm:prSet presAssocID="{D1DBFD44-EA41-489A-A476-ACAD348ECF3F}" presName="negativeSpace" presStyleCnt="0"/>
      <dgm:spPr/>
    </dgm:pt>
    <dgm:pt modelId="{488C5C07-4405-4E3D-A928-A68ABCF725BA}" type="pres">
      <dgm:prSet presAssocID="{D1DBFD44-EA41-489A-A476-ACAD348ECF3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B1944-8801-40F3-BC56-E44E6B3AC8BA}" type="pres">
      <dgm:prSet presAssocID="{B093574F-8EB2-458B-839B-3F4B7E16CB7F}" presName="spaceBetweenRectangles" presStyleCnt="0"/>
      <dgm:spPr/>
    </dgm:pt>
    <dgm:pt modelId="{A7FF4ECC-4E91-465D-B77F-7ADA2B18B623}" type="pres">
      <dgm:prSet presAssocID="{64ACCBF1-7AEA-48E7-B510-824C43042754}" presName="parentLin" presStyleCnt="0"/>
      <dgm:spPr/>
    </dgm:pt>
    <dgm:pt modelId="{9DE3035B-66D0-4241-9987-451B4329ADD5}" type="pres">
      <dgm:prSet presAssocID="{64ACCBF1-7AEA-48E7-B510-824C4304275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B704C6B-B951-4A19-9BFD-D01182152955}" type="pres">
      <dgm:prSet presAssocID="{64ACCBF1-7AEA-48E7-B510-824C430427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08748-4960-48AB-9078-8037AD85DC57}" type="pres">
      <dgm:prSet presAssocID="{64ACCBF1-7AEA-48E7-B510-824C43042754}" presName="negativeSpace" presStyleCnt="0"/>
      <dgm:spPr/>
    </dgm:pt>
    <dgm:pt modelId="{ABDFE70A-CF56-4828-A139-C7E9479CA0AF}" type="pres">
      <dgm:prSet presAssocID="{64ACCBF1-7AEA-48E7-B510-824C4304275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D51BAF-19B8-4D8E-96CC-FFD60CD2D29B}" srcId="{962121E2-2746-4E3E-BCC6-5A2A9019E052}" destId="{64ACCBF1-7AEA-48E7-B510-824C43042754}" srcOrd="1" destOrd="0" parTransId="{3A71B9C3-E88C-4AD4-AFFB-8035979C17A3}" sibTransId="{699E1A54-7EBA-40F5-BCCE-3154AE634F2C}"/>
    <dgm:cxn modelId="{4EF508DD-89A9-46A7-AC30-F03C51509D55}" type="presOf" srcId="{15E83DAD-FC5D-4D29-8EDE-437CF17DED93}" destId="{488C5C07-4405-4E3D-A928-A68ABCF725BA}" srcOrd="0" destOrd="4" presId="urn:microsoft.com/office/officeart/2005/8/layout/list1"/>
    <dgm:cxn modelId="{1EBD11D1-4605-4D8F-852D-5644B48117CD}" type="presOf" srcId="{D1DBFD44-EA41-489A-A476-ACAD348ECF3F}" destId="{A51035E7-EFDE-4605-87BF-5E5035F054E2}" srcOrd="1" destOrd="0" presId="urn:microsoft.com/office/officeart/2005/8/layout/list1"/>
    <dgm:cxn modelId="{533F56CC-DF94-4656-94BC-9FAB444C0935}" srcId="{962121E2-2746-4E3E-BCC6-5A2A9019E052}" destId="{D1DBFD44-EA41-489A-A476-ACAD348ECF3F}" srcOrd="0" destOrd="0" parTransId="{0BC63AA1-62B9-41C2-B795-A0A21DD22BE8}" sibTransId="{B093574F-8EB2-458B-839B-3F4B7E16CB7F}"/>
    <dgm:cxn modelId="{7BD54BA4-3EBD-4950-BDF5-70F796322C78}" type="presOf" srcId="{95BE741F-4BBA-4105-85EB-2D5A08E194C4}" destId="{488C5C07-4405-4E3D-A928-A68ABCF725BA}" srcOrd="0" destOrd="3" presId="urn:microsoft.com/office/officeart/2005/8/layout/list1"/>
    <dgm:cxn modelId="{C9AFCFAE-4315-4544-AAAD-C4BDB659CFBE}" srcId="{D1DBFD44-EA41-489A-A476-ACAD348ECF3F}" destId="{2DB96CA3-6793-44F8-BB8C-410FC65906D9}" srcOrd="1" destOrd="0" parTransId="{103EAD98-A43F-4786-A7EC-246817A2F6CE}" sibTransId="{890B17D5-945F-4689-906A-072F40501CFE}"/>
    <dgm:cxn modelId="{A8E7E6A2-1AB7-46B5-89EE-8C796D20FF2E}" type="presOf" srcId="{6132A788-636D-4498-8B80-5FB0A0ADCB22}" destId="{488C5C07-4405-4E3D-A928-A68ABCF725BA}" srcOrd="0" destOrd="2" presId="urn:microsoft.com/office/officeart/2005/8/layout/list1"/>
    <dgm:cxn modelId="{D986F84F-11BE-495E-8F26-8E94DD951D41}" type="presOf" srcId="{C8C46052-6BC5-48A5-8A6E-7CDE296021DE}" destId="{ABDFE70A-CF56-4828-A139-C7E9479CA0AF}" srcOrd="0" destOrd="2" presId="urn:microsoft.com/office/officeart/2005/8/layout/list1"/>
    <dgm:cxn modelId="{A74115E9-2092-4E82-8EA9-BB3E45184FA6}" srcId="{D1DBFD44-EA41-489A-A476-ACAD348ECF3F}" destId="{6132A788-636D-4498-8B80-5FB0A0ADCB22}" srcOrd="2" destOrd="0" parTransId="{6405C29C-2E61-4F29-AF75-C44889894DCF}" sibTransId="{940D21BF-99D0-491F-9B17-81FAC65B128A}"/>
    <dgm:cxn modelId="{B5E878B1-C280-4322-9768-FD88C1D7D633}" srcId="{64ACCBF1-7AEA-48E7-B510-824C43042754}" destId="{84EB5E8C-47FF-4476-8E7C-97A54252B66F}" srcOrd="5" destOrd="0" parTransId="{8779A1C4-7AE9-4BAF-8333-D086FEDF4167}" sibTransId="{A749E003-4E5F-4ACC-A5E6-96C0FAA3B89C}"/>
    <dgm:cxn modelId="{BE6F47F8-8EFF-4DB6-A472-89C633ED3405}" type="presOf" srcId="{2DB96CA3-6793-44F8-BB8C-410FC65906D9}" destId="{488C5C07-4405-4E3D-A928-A68ABCF725BA}" srcOrd="0" destOrd="1" presId="urn:microsoft.com/office/officeart/2005/8/layout/list1"/>
    <dgm:cxn modelId="{36906726-9C00-43EC-92FC-23958CE2BECE}" type="presOf" srcId="{64ACCBF1-7AEA-48E7-B510-824C43042754}" destId="{9DE3035B-66D0-4241-9987-451B4329ADD5}" srcOrd="0" destOrd="0" presId="urn:microsoft.com/office/officeart/2005/8/layout/list1"/>
    <dgm:cxn modelId="{7C86E951-8BBD-4889-9F87-5459EF0ACCB4}" srcId="{64ACCBF1-7AEA-48E7-B510-824C43042754}" destId="{8C577D19-6C34-4326-8A82-535E7152D10A}" srcOrd="4" destOrd="0" parTransId="{12ACB194-0939-4895-98BD-2103F6765518}" sibTransId="{8399B1CD-077E-41E5-B667-E84779CE553A}"/>
    <dgm:cxn modelId="{3B084D64-3533-4C7F-B6C9-0A72C7E8E180}" srcId="{64ACCBF1-7AEA-48E7-B510-824C43042754}" destId="{789073F3-62CB-41EE-9E9D-0B201E9CFCDE}" srcOrd="0" destOrd="0" parTransId="{07F989AA-D3B0-44E7-97D0-7CD16B3CCE76}" sibTransId="{0DBC341F-618B-4508-BA32-76AA05A7D286}"/>
    <dgm:cxn modelId="{28A63784-05A8-44B6-9212-EBB0EE9C7A1D}" type="presOf" srcId="{9E3C19C2-B268-49A1-8044-03D67770F3B9}" destId="{488C5C07-4405-4E3D-A928-A68ABCF725BA}" srcOrd="0" destOrd="0" presId="urn:microsoft.com/office/officeart/2005/8/layout/list1"/>
    <dgm:cxn modelId="{3B3282FE-EE1E-484C-A1B6-FCBB8B3481F5}" srcId="{D1DBFD44-EA41-489A-A476-ACAD348ECF3F}" destId="{15E83DAD-FC5D-4D29-8EDE-437CF17DED93}" srcOrd="4" destOrd="0" parTransId="{F11339A0-CDEC-41D8-A988-C38931299CAF}" sibTransId="{F4D9D924-BB2E-46D5-BA3B-3627C9597B1B}"/>
    <dgm:cxn modelId="{9243031B-D66C-45C4-8A41-437CEF46A537}" type="presOf" srcId="{45EDD7CE-21C1-484A-87F8-8FE8323BBECF}" destId="{ABDFE70A-CF56-4828-A139-C7E9479CA0AF}" srcOrd="0" destOrd="3" presId="urn:microsoft.com/office/officeart/2005/8/layout/list1"/>
    <dgm:cxn modelId="{AF1CFE8F-D48E-48B7-9355-6B03FE247D6F}" srcId="{D1DBFD44-EA41-489A-A476-ACAD348ECF3F}" destId="{95BE741F-4BBA-4105-85EB-2D5A08E194C4}" srcOrd="3" destOrd="0" parTransId="{9078A3F5-9F44-41E8-885E-06A863105912}" sibTransId="{41E5B793-3AAA-43FF-9E6A-EB0F4DFB535A}"/>
    <dgm:cxn modelId="{6F5AE08D-793B-48CF-80FF-AC9BD7C9C634}" type="presOf" srcId="{8C577D19-6C34-4326-8A82-535E7152D10A}" destId="{ABDFE70A-CF56-4828-A139-C7E9479CA0AF}" srcOrd="0" destOrd="4" presId="urn:microsoft.com/office/officeart/2005/8/layout/list1"/>
    <dgm:cxn modelId="{F77334B8-54E6-4D17-8B3E-36AA6849B035}" srcId="{D1DBFD44-EA41-489A-A476-ACAD348ECF3F}" destId="{9E3C19C2-B268-49A1-8044-03D67770F3B9}" srcOrd="0" destOrd="0" parTransId="{A6FD8F09-F471-46C2-9DA4-6D7186CA76B8}" sibTransId="{A45A3F37-EE7C-43E4-81D7-C1093845DCB1}"/>
    <dgm:cxn modelId="{8E343E85-A528-4523-A6ED-9817E92D5541}" type="presOf" srcId="{D4E53923-C831-42C1-B487-0A0BFCC7FA09}" destId="{ABDFE70A-CF56-4828-A139-C7E9479CA0AF}" srcOrd="0" destOrd="1" presId="urn:microsoft.com/office/officeart/2005/8/layout/list1"/>
    <dgm:cxn modelId="{42F84F18-57DD-4221-A797-5B69BB249F54}" type="presOf" srcId="{64ACCBF1-7AEA-48E7-B510-824C43042754}" destId="{5B704C6B-B951-4A19-9BFD-D01182152955}" srcOrd="1" destOrd="0" presId="urn:microsoft.com/office/officeart/2005/8/layout/list1"/>
    <dgm:cxn modelId="{C1CBB430-F6C0-40E4-B178-055964E9F130}" type="presOf" srcId="{789073F3-62CB-41EE-9E9D-0B201E9CFCDE}" destId="{ABDFE70A-CF56-4828-A139-C7E9479CA0AF}" srcOrd="0" destOrd="0" presId="urn:microsoft.com/office/officeart/2005/8/layout/list1"/>
    <dgm:cxn modelId="{A7E0FB9D-8C0E-4BA7-B71E-D5C58BEB0FF7}" srcId="{64ACCBF1-7AEA-48E7-B510-824C43042754}" destId="{C8C46052-6BC5-48A5-8A6E-7CDE296021DE}" srcOrd="2" destOrd="0" parTransId="{D821BC51-FEE1-4FE0-B2D6-01DFF2E155D9}" sibTransId="{3A8A64F8-E016-4634-9B16-AEF7F744A773}"/>
    <dgm:cxn modelId="{2D7AD26F-06DC-4DA6-A14E-99C07B7FDCA5}" type="presOf" srcId="{962121E2-2746-4E3E-BCC6-5A2A9019E052}" destId="{81452B89-BA3E-496E-BBBC-170A067F74D2}" srcOrd="0" destOrd="0" presId="urn:microsoft.com/office/officeart/2005/8/layout/list1"/>
    <dgm:cxn modelId="{DDE98DF9-7EAE-49DA-8145-4BCC75678C72}" srcId="{64ACCBF1-7AEA-48E7-B510-824C43042754}" destId="{D4E53923-C831-42C1-B487-0A0BFCC7FA09}" srcOrd="1" destOrd="0" parTransId="{E8E50828-5EEB-4C5E-8852-A278AD7E538E}" sibTransId="{00C82083-E85B-4D4A-8928-D2A0B46341A6}"/>
    <dgm:cxn modelId="{3E6AE080-92A8-475C-B9E7-1705040C17FF}" type="presOf" srcId="{84EB5E8C-47FF-4476-8E7C-97A54252B66F}" destId="{ABDFE70A-CF56-4828-A139-C7E9479CA0AF}" srcOrd="0" destOrd="5" presId="urn:microsoft.com/office/officeart/2005/8/layout/list1"/>
    <dgm:cxn modelId="{84E6A4CB-2079-4854-9696-EBDCA18D1B65}" type="presOf" srcId="{D1DBFD44-EA41-489A-A476-ACAD348ECF3F}" destId="{680F624D-45ED-4AD6-B5A6-4CE9F24F91E8}" srcOrd="0" destOrd="0" presId="urn:microsoft.com/office/officeart/2005/8/layout/list1"/>
    <dgm:cxn modelId="{5D4358B2-3D3F-44F6-8FC7-6D1D1D804AA6}" srcId="{64ACCBF1-7AEA-48E7-B510-824C43042754}" destId="{45EDD7CE-21C1-484A-87F8-8FE8323BBECF}" srcOrd="3" destOrd="0" parTransId="{296FF460-FF7C-4B7A-8986-7A11BFD5FBC2}" sibTransId="{80DEA93F-A27F-4F25-A2D3-8196833CCEC1}"/>
    <dgm:cxn modelId="{44A8EBE6-ECE6-417B-90BF-7D9D59C7A07B}" type="presParOf" srcId="{81452B89-BA3E-496E-BBBC-170A067F74D2}" destId="{C7F1A522-4878-4D19-8089-CA6DDB9FAB4B}" srcOrd="0" destOrd="0" presId="urn:microsoft.com/office/officeart/2005/8/layout/list1"/>
    <dgm:cxn modelId="{1661D990-08C1-443B-96C4-2337D056DF9E}" type="presParOf" srcId="{C7F1A522-4878-4D19-8089-CA6DDB9FAB4B}" destId="{680F624D-45ED-4AD6-B5A6-4CE9F24F91E8}" srcOrd="0" destOrd="0" presId="urn:microsoft.com/office/officeart/2005/8/layout/list1"/>
    <dgm:cxn modelId="{0C3F9198-5A66-4D86-82B7-CB4CD16E5907}" type="presParOf" srcId="{C7F1A522-4878-4D19-8089-CA6DDB9FAB4B}" destId="{A51035E7-EFDE-4605-87BF-5E5035F054E2}" srcOrd="1" destOrd="0" presId="urn:microsoft.com/office/officeart/2005/8/layout/list1"/>
    <dgm:cxn modelId="{5BBCEBF1-5F82-4A67-987C-34B5B5D74C7B}" type="presParOf" srcId="{81452B89-BA3E-496E-BBBC-170A067F74D2}" destId="{0F4DC508-3B47-4AC9-A8A2-0A2CC4D5C01A}" srcOrd="1" destOrd="0" presId="urn:microsoft.com/office/officeart/2005/8/layout/list1"/>
    <dgm:cxn modelId="{E7CFA778-99A8-4B39-9A2B-2F9E94B3A08C}" type="presParOf" srcId="{81452B89-BA3E-496E-BBBC-170A067F74D2}" destId="{488C5C07-4405-4E3D-A928-A68ABCF725BA}" srcOrd="2" destOrd="0" presId="urn:microsoft.com/office/officeart/2005/8/layout/list1"/>
    <dgm:cxn modelId="{FB5B5CA0-DF1C-42D7-9781-25967D6E9F74}" type="presParOf" srcId="{81452B89-BA3E-496E-BBBC-170A067F74D2}" destId="{B76B1944-8801-40F3-BC56-E44E6B3AC8BA}" srcOrd="3" destOrd="0" presId="urn:microsoft.com/office/officeart/2005/8/layout/list1"/>
    <dgm:cxn modelId="{DFFC7BC5-5DA8-47AD-895F-BCC93B7B75FF}" type="presParOf" srcId="{81452B89-BA3E-496E-BBBC-170A067F74D2}" destId="{A7FF4ECC-4E91-465D-B77F-7ADA2B18B623}" srcOrd="4" destOrd="0" presId="urn:microsoft.com/office/officeart/2005/8/layout/list1"/>
    <dgm:cxn modelId="{55336EB3-BD95-4AF3-A8AF-E008B9072902}" type="presParOf" srcId="{A7FF4ECC-4E91-465D-B77F-7ADA2B18B623}" destId="{9DE3035B-66D0-4241-9987-451B4329ADD5}" srcOrd="0" destOrd="0" presId="urn:microsoft.com/office/officeart/2005/8/layout/list1"/>
    <dgm:cxn modelId="{8E386C12-B8D9-45C2-A9F6-2196DDEC6987}" type="presParOf" srcId="{A7FF4ECC-4E91-465D-B77F-7ADA2B18B623}" destId="{5B704C6B-B951-4A19-9BFD-D01182152955}" srcOrd="1" destOrd="0" presId="urn:microsoft.com/office/officeart/2005/8/layout/list1"/>
    <dgm:cxn modelId="{FEB9686F-46D0-40DB-8EB4-0E93DADD7A9B}" type="presParOf" srcId="{81452B89-BA3E-496E-BBBC-170A067F74D2}" destId="{37B08748-4960-48AB-9078-8037AD85DC57}" srcOrd="5" destOrd="0" presId="urn:microsoft.com/office/officeart/2005/8/layout/list1"/>
    <dgm:cxn modelId="{679BDF8C-9558-4CAC-A4AD-B7666D550BAA}" type="presParOf" srcId="{81452B89-BA3E-496E-BBBC-170A067F74D2}" destId="{ABDFE70A-CF56-4828-A139-C7E9479CA0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3CCE2E-1209-431E-8DC9-4BB360DAD59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236292B-2771-482C-BF84-5CC0F336D3A8}">
      <dgm:prSet phldrT="[Текст]"/>
      <dgm:spPr/>
      <dgm:t>
        <a:bodyPr/>
        <a:lstStyle/>
        <a:p>
          <a:r>
            <a:rPr lang="ru-RU" dirty="0" smtClean="0"/>
            <a:t>Положительная практика:</a:t>
          </a:r>
          <a:endParaRPr lang="ru-RU" dirty="0"/>
        </a:p>
      </dgm:t>
    </dgm:pt>
    <dgm:pt modelId="{61B4D89F-1A44-4A23-A9EF-B1D6D106C0D9}" type="parTrans" cxnId="{0533DAD0-F70C-4053-B7EC-1357341FF500}">
      <dgm:prSet/>
      <dgm:spPr/>
      <dgm:t>
        <a:bodyPr/>
        <a:lstStyle/>
        <a:p>
          <a:endParaRPr lang="ru-RU"/>
        </a:p>
      </dgm:t>
    </dgm:pt>
    <dgm:pt modelId="{86552C41-94ED-482C-BA50-1F396F8A07DF}" type="sibTrans" cxnId="{0533DAD0-F70C-4053-B7EC-1357341FF500}">
      <dgm:prSet/>
      <dgm:spPr/>
      <dgm:t>
        <a:bodyPr/>
        <a:lstStyle/>
        <a:p>
          <a:endParaRPr lang="ru-RU"/>
        </a:p>
      </dgm:t>
    </dgm:pt>
    <dgm:pt modelId="{58E1FC15-CC48-4157-80C0-9A9C28592F89}">
      <dgm:prSet phldrT="[Текст]"/>
      <dgm:spPr/>
      <dgm:t>
        <a:bodyPr/>
        <a:lstStyle/>
        <a:p>
          <a:r>
            <a:rPr lang="ru-RU" dirty="0" smtClean="0"/>
            <a:t>тенденция по изменению системы региональных мер поддержки социально ориентированных некоммерческих организаций;</a:t>
          </a:r>
          <a:endParaRPr lang="ru-RU" dirty="0"/>
        </a:p>
      </dgm:t>
    </dgm:pt>
    <dgm:pt modelId="{FF9E9F64-801C-476F-8708-BA48B54D587D}" type="parTrans" cxnId="{A411D75E-FDF2-4373-9B04-168F5AC15662}">
      <dgm:prSet/>
      <dgm:spPr/>
      <dgm:t>
        <a:bodyPr/>
        <a:lstStyle/>
        <a:p>
          <a:endParaRPr lang="ru-RU"/>
        </a:p>
      </dgm:t>
    </dgm:pt>
    <dgm:pt modelId="{35D06C60-3605-4691-8356-0CBE4FC9F56D}" type="sibTrans" cxnId="{A411D75E-FDF2-4373-9B04-168F5AC15662}">
      <dgm:prSet/>
      <dgm:spPr/>
      <dgm:t>
        <a:bodyPr/>
        <a:lstStyle/>
        <a:p>
          <a:endParaRPr lang="ru-RU"/>
        </a:p>
      </dgm:t>
    </dgm:pt>
    <dgm:pt modelId="{32EE6109-3D72-4D7A-B52C-A22A39CA272C}">
      <dgm:prSet/>
      <dgm:spPr/>
      <dgm:t>
        <a:bodyPr/>
        <a:lstStyle/>
        <a:p>
          <a:r>
            <a:rPr lang="ru-RU" dirty="0" smtClean="0"/>
            <a:t>изменен формат подачи заявок на краевой конкурс социальных и гражданских инициатив, предусматривающий возможность предварительной проверки на соответствие формальным признакам;</a:t>
          </a:r>
          <a:endParaRPr lang="ru-RU" dirty="0"/>
        </a:p>
      </dgm:t>
    </dgm:pt>
    <dgm:pt modelId="{10745E0A-ADE7-4B1E-B2BE-CBE16782CC6F}" type="parTrans" cxnId="{0EAE112F-86F0-464C-B373-1B35A90FB633}">
      <dgm:prSet/>
      <dgm:spPr/>
      <dgm:t>
        <a:bodyPr/>
        <a:lstStyle/>
        <a:p>
          <a:endParaRPr lang="ru-RU"/>
        </a:p>
      </dgm:t>
    </dgm:pt>
    <dgm:pt modelId="{31C79E97-8313-4EA3-A6C5-29C0D1EA956C}" type="sibTrans" cxnId="{0EAE112F-86F0-464C-B373-1B35A90FB633}">
      <dgm:prSet/>
      <dgm:spPr/>
      <dgm:t>
        <a:bodyPr/>
        <a:lstStyle/>
        <a:p>
          <a:endParaRPr lang="ru-RU"/>
        </a:p>
      </dgm:t>
    </dgm:pt>
    <dgm:pt modelId="{F43C7C7C-FD77-4733-9B86-C35C496477A0}">
      <dgm:prSet/>
      <dgm:spPr/>
      <dgm:t>
        <a:bodyPr/>
        <a:lstStyle/>
        <a:p>
          <a:r>
            <a:rPr lang="ru-RU" dirty="0" smtClean="0"/>
            <a:t>ведется мониторинг муниципальных мер поддержки некоммерческих организаций. </a:t>
          </a:r>
          <a:endParaRPr lang="ru-RU" dirty="0"/>
        </a:p>
      </dgm:t>
    </dgm:pt>
    <dgm:pt modelId="{EB777EA0-724C-4185-9191-5FC88AFC8CE2}" type="parTrans" cxnId="{DB4C9A46-FEF2-4C89-B2B5-583EF8EAECED}">
      <dgm:prSet/>
      <dgm:spPr/>
      <dgm:t>
        <a:bodyPr/>
        <a:lstStyle/>
        <a:p>
          <a:endParaRPr lang="ru-RU"/>
        </a:p>
      </dgm:t>
    </dgm:pt>
    <dgm:pt modelId="{2711713A-334C-4637-B431-DA79D53545CD}" type="sibTrans" cxnId="{DB4C9A46-FEF2-4C89-B2B5-583EF8EAECED}">
      <dgm:prSet/>
      <dgm:spPr/>
      <dgm:t>
        <a:bodyPr/>
        <a:lstStyle/>
        <a:p>
          <a:endParaRPr lang="ru-RU"/>
        </a:p>
      </dgm:t>
    </dgm:pt>
    <dgm:pt modelId="{AF4BAA08-FAD4-4F57-A6D2-CAAE4DC119E4}">
      <dgm:prSet phldrT="[Текст]"/>
      <dgm:spPr/>
      <dgm:t>
        <a:bodyPr/>
        <a:lstStyle/>
        <a:p>
          <a:r>
            <a:rPr lang="ru-RU" dirty="0" smtClean="0"/>
            <a:t>создан Фонда грантов губернатора Пермского края;</a:t>
          </a:r>
          <a:endParaRPr lang="ru-RU" dirty="0"/>
        </a:p>
      </dgm:t>
    </dgm:pt>
    <dgm:pt modelId="{A22C7981-6B70-40ED-9A5B-C9D4C445F6F1}" type="parTrans" cxnId="{21F53EED-FB50-4B11-989F-3A7170DC6108}">
      <dgm:prSet/>
      <dgm:spPr/>
      <dgm:t>
        <a:bodyPr/>
        <a:lstStyle/>
        <a:p>
          <a:endParaRPr lang="ru-RU"/>
        </a:p>
      </dgm:t>
    </dgm:pt>
    <dgm:pt modelId="{3304F82D-D70A-48CB-978C-6254EBC501F1}" type="sibTrans" cxnId="{21F53EED-FB50-4B11-989F-3A7170DC6108}">
      <dgm:prSet/>
      <dgm:spPr/>
      <dgm:t>
        <a:bodyPr/>
        <a:lstStyle/>
        <a:p>
          <a:endParaRPr lang="ru-RU"/>
        </a:p>
      </dgm:t>
    </dgm:pt>
    <dgm:pt modelId="{253FFEE9-7053-4692-907B-4B4789B3D05D}" type="pres">
      <dgm:prSet presAssocID="{483CCE2E-1209-431E-8DC9-4BB360DAD5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252A3-6857-4FFB-B440-3619975C28B9}" type="pres">
      <dgm:prSet presAssocID="{C236292B-2771-482C-BF84-5CC0F336D3A8}" presName="parentText" presStyleLbl="node1" presStyleIdx="0" presStyleCnt="1" custScaleY="1012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B4571-5ECC-48A0-BA17-73A8604BB351}" type="pres">
      <dgm:prSet presAssocID="{C236292B-2771-482C-BF84-5CC0F336D3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33DAD0-F70C-4053-B7EC-1357341FF500}" srcId="{483CCE2E-1209-431E-8DC9-4BB360DAD594}" destId="{C236292B-2771-482C-BF84-5CC0F336D3A8}" srcOrd="0" destOrd="0" parTransId="{61B4D89F-1A44-4A23-A9EF-B1D6D106C0D9}" sibTransId="{86552C41-94ED-482C-BA50-1F396F8A07DF}"/>
    <dgm:cxn modelId="{50A13D14-4ED1-4079-B1B8-666023FFD135}" type="presOf" srcId="{32EE6109-3D72-4D7A-B52C-A22A39CA272C}" destId="{7FFB4571-5ECC-48A0-BA17-73A8604BB351}" srcOrd="0" destOrd="2" presId="urn:microsoft.com/office/officeart/2005/8/layout/vList2"/>
    <dgm:cxn modelId="{0EAE112F-86F0-464C-B373-1B35A90FB633}" srcId="{C236292B-2771-482C-BF84-5CC0F336D3A8}" destId="{32EE6109-3D72-4D7A-B52C-A22A39CA272C}" srcOrd="2" destOrd="0" parTransId="{10745E0A-ADE7-4B1E-B2BE-CBE16782CC6F}" sibTransId="{31C79E97-8313-4EA3-A6C5-29C0D1EA956C}"/>
    <dgm:cxn modelId="{4A24B8CC-FEA7-4F17-88AD-6E922A02EECD}" type="presOf" srcId="{F43C7C7C-FD77-4733-9B86-C35C496477A0}" destId="{7FFB4571-5ECC-48A0-BA17-73A8604BB351}" srcOrd="0" destOrd="3" presId="urn:microsoft.com/office/officeart/2005/8/layout/vList2"/>
    <dgm:cxn modelId="{DB4C9A46-FEF2-4C89-B2B5-583EF8EAECED}" srcId="{C236292B-2771-482C-BF84-5CC0F336D3A8}" destId="{F43C7C7C-FD77-4733-9B86-C35C496477A0}" srcOrd="3" destOrd="0" parTransId="{EB777EA0-724C-4185-9191-5FC88AFC8CE2}" sibTransId="{2711713A-334C-4637-B431-DA79D53545CD}"/>
    <dgm:cxn modelId="{21F53EED-FB50-4B11-989F-3A7170DC6108}" srcId="{C236292B-2771-482C-BF84-5CC0F336D3A8}" destId="{AF4BAA08-FAD4-4F57-A6D2-CAAE4DC119E4}" srcOrd="1" destOrd="0" parTransId="{A22C7981-6B70-40ED-9A5B-C9D4C445F6F1}" sibTransId="{3304F82D-D70A-48CB-978C-6254EBC501F1}"/>
    <dgm:cxn modelId="{4FBBCD43-976D-4512-A5D3-4C40EFC427BA}" type="presOf" srcId="{AF4BAA08-FAD4-4F57-A6D2-CAAE4DC119E4}" destId="{7FFB4571-5ECC-48A0-BA17-73A8604BB351}" srcOrd="0" destOrd="1" presId="urn:microsoft.com/office/officeart/2005/8/layout/vList2"/>
    <dgm:cxn modelId="{C67EE5CB-ED15-4671-A586-ECE87AB00F62}" type="presOf" srcId="{483CCE2E-1209-431E-8DC9-4BB360DAD594}" destId="{253FFEE9-7053-4692-907B-4B4789B3D05D}" srcOrd="0" destOrd="0" presId="urn:microsoft.com/office/officeart/2005/8/layout/vList2"/>
    <dgm:cxn modelId="{4EE93683-B9C9-4B67-8366-FA308133240E}" type="presOf" srcId="{58E1FC15-CC48-4157-80C0-9A9C28592F89}" destId="{7FFB4571-5ECC-48A0-BA17-73A8604BB351}" srcOrd="0" destOrd="0" presId="urn:microsoft.com/office/officeart/2005/8/layout/vList2"/>
    <dgm:cxn modelId="{9D3BD6A3-18C3-4566-AB88-AD26D6903C85}" type="presOf" srcId="{C236292B-2771-482C-BF84-5CC0F336D3A8}" destId="{B55252A3-6857-4FFB-B440-3619975C28B9}" srcOrd="0" destOrd="0" presId="urn:microsoft.com/office/officeart/2005/8/layout/vList2"/>
    <dgm:cxn modelId="{A411D75E-FDF2-4373-9B04-168F5AC15662}" srcId="{C236292B-2771-482C-BF84-5CC0F336D3A8}" destId="{58E1FC15-CC48-4157-80C0-9A9C28592F89}" srcOrd="0" destOrd="0" parTransId="{FF9E9F64-801C-476F-8708-BA48B54D587D}" sibTransId="{35D06C60-3605-4691-8356-0CBE4FC9F56D}"/>
    <dgm:cxn modelId="{25719E8E-DC2B-4C31-A829-0CF24AD0E8FE}" type="presParOf" srcId="{253FFEE9-7053-4692-907B-4B4789B3D05D}" destId="{B55252A3-6857-4FFB-B440-3619975C28B9}" srcOrd="0" destOrd="0" presId="urn:microsoft.com/office/officeart/2005/8/layout/vList2"/>
    <dgm:cxn modelId="{41F95DD5-2CEA-40B2-989A-C0A54385A987}" type="presParOf" srcId="{253FFEE9-7053-4692-907B-4B4789B3D05D}" destId="{7FFB4571-5ECC-48A0-BA17-73A8604BB35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3CCE2E-1209-431E-8DC9-4BB360DAD594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236292B-2771-482C-BF84-5CC0F336D3A8}">
      <dgm:prSet phldrT="[Текст]"/>
      <dgm:spPr/>
      <dgm:t>
        <a:bodyPr/>
        <a:lstStyle/>
        <a:p>
          <a:r>
            <a:rPr lang="ru-RU" dirty="0" smtClean="0"/>
            <a:t>Проблемные вопросы, требующие решения:</a:t>
          </a:r>
          <a:endParaRPr lang="ru-RU" dirty="0"/>
        </a:p>
      </dgm:t>
    </dgm:pt>
    <dgm:pt modelId="{61B4D89F-1A44-4A23-A9EF-B1D6D106C0D9}" type="parTrans" cxnId="{0533DAD0-F70C-4053-B7EC-1357341FF500}">
      <dgm:prSet/>
      <dgm:spPr/>
      <dgm:t>
        <a:bodyPr/>
        <a:lstStyle/>
        <a:p>
          <a:endParaRPr lang="ru-RU"/>
        </a:p>
      </dgm:t>
    </dgm:pt>
    <dgm:pt modelId="{86552C41-94ED-482C-BA50-1F396F8A07DF}" type="sibTrans" cxnId="{0533DAD0-F70C-4053-B7EC-1357341FF500}">
      <dgm:prSet/>
      <dgm:spPr/>
      <dgm:t>
        <a:bodyPr/>
        <a:lstStyle/>
        <a:p>
          <a:endParaRPr lang="ru-RU"/>
        </a:p>
      </dgm:t>
    </dgm:pt>
    <dgm:pt modelId="{58E1FC15-CC48-4157-80C0-9A9C28592F89}">
      <dgm:prSet phldrT="[Текст]"/>
      <dgm:spPr/>
      <dgm:t>
        <a:bodyPr/>
        <a:lstStyle/>
        <a:p>
          <a:r>
            <a:rPr lang="ru-RU" dirty="0" smtClean="0"/>
            <a:t>неравный доступ к распределяемым бюджетным средствам и отсутствие поддержки правозащитных НКО; </a:t>
          </a:r>
          <a:endParaRPr lang="ru-RU" dirty="0"/>
        </a:p>
      </dgm:t>
    </dgm:pt>
    <dgm:pt modelId="{FF9E9F64-801C-476F-8708-BA48B54D587D}" type="parTrans" cxnId="{A411D75E-FDF2-4373-9B04-168F5AC15662}">
      <dgm:prSet/>
      <dgm:spPr/>
      <dgm:t>
        <a:bodyPr/>
        <a:lstStyle/>
        <a:p>
          <a:endParaRPr lang="ru-RU"/>
        </a:p>
      </dgm:t>
    </dgm:pt>
    <dgm:pt modelId="{35D06C60-3605-4691-8356-0CBE4FC9F56D}" type="sibTrans" cxnId="{A411D75E-FDF2-4373-9B04-168F5AC15662}">
      <dgm:prSet/>
      <dgm:spPr/>
      <dgm:t>
        <a:bodyPr/>
        <a:lstStyle/>
        <a:p>
          <a:endParaRPr lang="ru-RU"/>
        </a:p>
      </dgm:t>
    </dgm:pt>
    <dgm:pt modelId="{34CCC59B-31C0-40EB-BE15-90DB8FF8582E}">
      <dgm:prSet/>
      <dgm:spPr/>
      <dgm:t>
        <a:bodyPr/>
        <a:lstStyle/>
        <a:p>
          <a:r>
            <a:rPr lang="ru-RU" dirty="0" smtClean="0"/>
            <a:t>неравномерность оказываемой поддержки НКО в муниципалитетах Пермского края; </a:t>
          </a:r>
        </a:p>
      </dgm:t>
    </dgm:pt>
    <dgm:pt modelId="{4E015DBE-281F-4B0D-9DE2-62D5F4A8B599}" type="parTrans" cxnId="{66907715-82F5-4495-BAE3-47A41C6ACD7B}">
      <dgm:prSet/>
      <dgm:spPr/>
      <dgm:t>
        <a:bodyPr/>
        <a:lstStyle/>
        <a:p>
          <a:endParaRPr lang="ru-RU"/>
        </a:p>
      </dgm:t>
    </dgm:pt>
    <dgm:pt modelId="{CD31D2C9-04ED-45A7-A116-1B4019D11B4C}" type="sibTrans" cxnId="{66907715-82F5-4495-BAE3-47A41C6ACD7B}">
      <dgm:prSet/>
      <dgm:spPr/>
      <dgm:t>
        <a:bodyPr/>
        <a:lstStyle/>
        <a:p>
          <a:endParaRPr lang="ru-RU"/>
        </a:p>
      </dgm:t>
    </dgm:pt>
    <dgm:pt modelId="{C562B5EE-4508-4B88-9299-0ADA2CC362F0}">
      <dgm:prSet/>
      <dgm:spPr/>
      <dgm:t>
        <a:bodyPr/>
        <a:lstStyle/>
        <a:p>
          <a:r>
            <a:rPr lang="ru-RU" dirty="0" smtClean="0"/>
            <a:t>доступ к помещениям, находящимся в муниципальной собственности;</a:t>
          </a:r>
        </a:p>
      </dgm:t>
    </dgm:pt>
    <dgm:pt modelId="{89FDB10B-812B-45A3-A6C9-D0700FC22FF2}" type="parTrans" cxnId="{C63BFF04-1EBD-481E-93DD-77CAC7958C60}">
      <dgm:prSet/>
      <dgm:spPr/>
      <dgm:t>
        <a:bodyPr/>
        <a:lstStyle/>
        <a:p>
          <a:endParaRPr lang="ru-RU"/>
        </a:p>
      </dgm:t>
    </dgm:pt>
    <dgm:pt modelId="{AA6D6E2A-BB76-45DB-A9B6-C69ABD092917}" type="sibTrans" cxnId="{C63BFF04-1EBD-481E-93DD-77CAC7958C60}">
      <dgm:prSet/>
      <dgm:spPr/>
      <dgm:t>
        <a:bodyPr/>
        <a:lstStyle/>
        <a:p>
          <a:endParaRPr lang="ru-RU"/>
        </a:p>
      </dgm:t>
    </dgm:pt>
    <dgm:pt modelId="{07C16675-95BE-4CA1-B934-7718A051C7F7}">
      <dgm:prSet/>
      <dgm:spPr/>
      <dgm:t>
        <a:bodyPr/>
        <a:lstStyle/>
        <a:p>
          <a:r>
            <a:rPr lang="ru-RU" dirty="0" smtClean="0"/>
            <a:t>необходимость предоставления двойной отчетности некоммерческими организациями и привлечение к административной ответственности;</a:t>
          </a:r>
        </a:p>
      </dgm:t>
    </dgm:pt>
    <dgm:pt modelId="{3E18B558-F151-498B-9CFB-BCB6A174B704}" type="parTrans" cxnId="{7E9B4F09-7513-4115-A4F4-0D99D7E7C06B}">
      <dgm:prSet/>
      <dgm:spPr/>
      <dgm:t>
        <a:bodyPr/>
        <a:lstStyle/>
        <a:p>
          <a:endParaRPr lang="ru-RU"/>
        </a:p>
      </dgm:t>
    </dgm:pt>
    <dgm:pt modelId="{F0B71BBB-695B-453A-9F1F-9072503D9D78}" type="sibTrans" cxnId="{7E9B4F09-7513-4115-A4F4-0D99D7E7C06B}">
      <dgm:prSet/>
      <dgm:spPr/>
      <dgm:t>
        <a:bodyPr/>
        <a:lstStyle/>
        <a:p>
          <a:endParaRPr lang="ru-RU"/>
        </a:p>
      </dgm:t>
    </dgm:pt>
    <dgm:pt modelId="{217CCA71-3C0A-4B15-AA80-6AF30D393FA2}">
      <dgm:prSet/>
      <dgm:spPr/>
      <dgm:t>
        <a:bodyPr/>
        <a:lstStyle/>
        <a:p>
          <a:r>
            <a:rPr lang="ru-RU" dirty="0" smtClean="0"/>
            <a:t>неравномерность представленности некоммерческих организаций в территориях Пермского края и городе Перми;</a:t>
          </a:r>
        </a:p>
      </dgm:t>
    </dgm:pt>
    <dgm:pt modelId="{616D736B-93A1-4AC6-A735-292AB0A0F798}" type="parTrans" cxnId="{D232FFA2-7023-4D1E-80C6-D1E5759F6E13}">
      <dgm:prSet/>
      <dgm:spPr/>
      <dgm:t>
        <a:bodyPr/>
        <a:lstStyle/>
        <a:p>
          <a:endParaRPr lang="ru-RU"/>
        </a:p>
      </dgm:t>
    </dgm:pt>
    <dgm:pt modelId="{D5C10F48-8823-4213-850C-B746FDEE0EBA}" type="sibTrans" cxnId="{D232FFA2-7023-4D1E-80C6-D1E5759F6E13}">
      <dgm:prSet/>
      <dgm:spPr/>
      <dgm:t>
        <a:bodyPr/>
        <a:lstStyle/>
        <a:p>
          <a:endParaRPr lang="ru-RU"/>
        </a:p>
      </dgm:t>
    </dgm:pt>
    <dgm:pt modelId="{08D48F33-056B-460D-89B5-EF56BBAFF1F8}">
      <dgm:prSet/>
      <dgm:spPr/>
      <dgm:t>
        <a:bodyPr/>
        <a:lstStyle/>
        <a:p>
          <a:r>
            <a:rPr lang="ru-RU" dirty="0" smtClean="0"/>
            <a:t>непрозрачность экспертизы проектов, поданных на краевой конкурс социальных </a:t>
          </a:r>
          <a:br>
            <a:rPr lang="ru-RU" dirty="0" smtClean="0"/>
          </a:br>
          <a:r>
            <a:rPr lang="ru-RU" dirty="0" smtClean="0"/>
            <a:t>и гражданских инициатив, а также компетенция и профессионализм привлекаемых </a:t>
          </a:r>
          <a:br>
            <a:rPr lang="ru-RU" dirty="0" smtClean="0"/>
          </a:br>
          <a:r>
            <a:rPr lang="ru-RU" dirty="0" smtClean="0"/>
            <a:t>к оценке проектов экспертов;</a:t>
          </a:r>
        </a:p>
      </dgm:t>
    </dgm:pt>
    <dgm:pt modelId="{9F8C24D3-901D-4D3F-B72E-482EE4ACF761}" type="parTrans" cxnId="{43C98403-4D86-42CA-AEDB-179D2CC0A257}">
      <dgm:prSet/>
      <dgm:spPr/>
      <dgm:t>
        <a:bodyPr/>
        <a:lstStyle/>
        <a:p>
          <a:endParaRPr lang="ru-RU"/>
        </a:p>
      </dgm:t>
    </dgm:pt>
    <dgm:pt modelId="{507A0EC0-AABD-4097-8058-05E64D0DC9F4}" type="sibTrans" cxnId="{43C98403-4D86-42CA-AEDB-179D2CC0A257}">
      <dgm:prSet/>
      <dgm:spPr/>
      <dgm:t>
        <a:bodyPr/>
        <a:lstStyle/>
        <a:p>
          <a:endParaRPr lang="ru-RU"/>
        </a:p>
      </dgm:t>
    </dgm:pt>
    <dgm:pt modelId="{7BBB0DAE-9A76-4CBE-81E9-90C6008F5B4B}">
      <dgm:prSet/>
      <dgm:spPr/>
      <dgm:t>
        <a:bodyPr/>
        <a:lstStyle/>
        <a:p>
          <a:r>
            <a:rPr lang="ru-RU" dirty="0" smtClean="0"/>
            <a:t>ослабление основной миссии Общественной палаты Пермского края: согласование общественных интересов граждан, общественных объединений и некоммерческих организаций;</a:t>
          </a:r>
        </a:p>
      </dgm:t>
    </dgm:pt>
    <dgm:pt modelId="{8B64913E-D591-40D5-8523-D08EF5A2B254}" type="parTrans" cxnId="{14C22842-00A2-473D-AD54-40EFFBE6E91F}">
      <dgm:prSet/>
      <dgm:spPr/>
      <dgm:t>
        <a:bodyPr/>
        <a:lstStyle/>
        <a:p>
          <a:endParaRPr lang="ru-RU"/>
        </a:p>
      </dgm:t>
    </dgm:pt>
    <dgm:pt modelId="{3E3F8416-3A4B-4CCF-9E9F-D95C23238386}" type="sibTrans" cxnId="{14C22842-00A2-473D-AD54-40EFFBE6E91F}">
      <dgm:prSet/>
      <dgm:spPr/>
      <dgm:t>
        <a:bodyPr/>
        <a:lstStyle/>
        <a:p>
          <a:endParaRPr lang="ru-RU"/>
        </a:p>
      </dgm:t>
    </dgm:pt>
    <dgm:pt modelId="{B83241DA-C511-443C-87A4-89E624D24036}">
      <dgm:prSet/>
      <dgm:spPr/>
      <dgm:t>
        <a:bodyPr/>
        <a:lstStyle/>
        <a:p>
          <a:r>
            <a:rPr lang="ru-RU" dirty="0" smtClean="0"/>
            <a:t>не используется в полной мере потенциал НКО, которые являются федеральными ресурсными центрами;</a:t>
          </a:r>
        </a:p>
      </dgm:t>
    </dgm:pt>
    <dgm:pt modelId="{7F95FE41-4458-481D-9FC6-B7825A4EB6F1}" type="parTrans" cxnId="{5EFADF01-2FEE-4385-B0D2-AB2CEA90A154}">
      <dgm:prSet/>
      <dgm:spPr/>
      <dgm:t>
        <a:bodyPr/>
        <a:lstStyle/>
        <a:p>
          <a:endParaRPr lang="ru-RU"/>
        </a:p>
      </dgm:t>
    </dgm:pt>
    <dgm:pt modelId="{74F737E0-F719-41A1-8098-9E150F8D6EEA}" type="sibTrans" cxnId="{5EFADF01-2FEE-4385-B0D2-AB2CEA90A154}">
      <dgm:prSet/>
      <dgm:spPr/>
      <dgm:t>
        <a:bodyPr/>
        <a:lstStyle/>
        <a:p>
          <a:endParaRPr lang="ru-RU"/>
        </a:p>
      </dgm:t>
    </dgm:pt>
    <dgm:pt modelId="{70920DA3-7B38-4198-9071-23CA4E3DBA00}">
      <dgm:prSet/>
      <dgm:spPr/>
      <dgm:t>
        <a:bodyPr/>
        <a:lstStyle/>
        <a:p>
          <a:r>
            <a:rPr lang="ru-RU" dirty="0" smtClean="0"/>
            <a:t>отсутствует система методической поддержки по регулярному консультированию НКО</a:t>
          </a:r>
          <a:r>
            <a:rPr lang="ru-RU" smtClean="0"/>
            <a:t>.  </a:t>
          </a:r>
          <a:endParaRPr lang="ru-RU" dirty="0" smtClean="0"/>
        </a:p>
      </dgm:t>
    </dgm:pt>
    <dgm:pt modelId="{EC1D0CA6-A204-4A48-BD20-FA3A05B7C8EC}" type="parTrans" cxnId="{708ABF30-B978-49A5-88B2-E99BF94E10B8}">
      <dgm:prSet/>
      <dgm:spPr/>
      <dgm:t>
        <a:bodyPr/>
        <a:lstStyle/>
        <a:p>
          <a:endParaRPr lang="ru-RU"/>
        </a:p>
      </dgm:t>
    </dgm:pt>
    <dgm:pt modelId="{53C8B103-6D78-46D1-B8BB-B65852157AB6}" type="sibTrans" cxnId="{708ABF30-B978-49A5-88B2-E99BF94E10B8}">
      <dgm:prSet/>
      <dgm:spPr/>
      <dgm:t>
        <a:bodyPr/>
        <a:lstStyle/>
        <a:p>
          <a:endParaRPr lang="ru-RU"/>
        </a:p>
      </dgm:t>
    </dgm:pt>
    <dgm:pt modelId="{253FFEE9-7053-4692-907B-4B4789B3D05D}" type="pres">
      <dgm:prSet presAssocID="{483CCE2E-1209-431E-8DC9-4BB360DAD5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252A3-6857-4FFB-B440-3619975C28B9}" type="pres">
      <dgm:prSet presAssocID="{C236292B-2771-482C-BF84-5CC0F336D3A8}" presName="parentText" presStyleLbl="node1" presStyleIdx="0" presStyleCnt="1" custScaleY="1012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B4571-5ECC-48A0-BA17-73A8604BB351}" type="pres">
      <dgm:prSet presAssocID="{C236292B-2771-482C-BF84-5CC0F336D3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33DAD0-F70C-4053-B7EC-1357341FF500}" srcId="{483CCE2E-1209-431E-8DC9-4BB360DAD594}" destId="{C236292B-2771-482C-BF84-5CC0F336D3A8}" srcOrd="0" destOrd="0" parTransId="{61B4D89F-1A44-4A23-A9EF-B1D6D106C0D9}" sibTransId="{86552C41-94ED-482C-BA50-1F396F8A07DF}"/>
    <dgm:cxn modelId="{057AA572-F48C-40C8-9468-B0804CC28F47}" type="presOf" srcId="{08D48F33-056B-460D-89B5-EF56BBAFF1F8}" destId="{7FFB4571-5ECC-48A0-BA17-73A8604BB351}" srcOrd="0" destOrd="5" presId="urn:microsoft.com/office/officeart/2005/8/layout/vList2"/>
    <dgm:cxn modelId="{7E9B4F09-7513-4115-A4F4-0D99D7E7C06B}" srcId="{C236292B-2771-482C-BF84-5CC0F336D3A8}" destId="{07C16675-95BE-4CA1-B934-7718A051C7F7}" srcOrd="3" destOrd="0" parTransId="{3E18B558-F151-498B-9CFB-BCB6A174B704}" sibTransId="{F0B71BBB-695B-453A-9F1F-9072503D9D78}"/>
    <dgm:cxn modelId="{6D8E6BD2-291B-423C-A90C-A188B53A29D3}" type="presOf" srcId="{C562B5EE-4508-4B88-9299-0ADA2CC362F0}" destId="{7FFB4571-5ECC-48A0-BA17-73A8604BB351}" srcOrd="0" destOrd="2" presId="urn:microsoft.com/office/officeart/2005/8/layout/vList2"/>
    <dgm:cxn modelId="{14C22842-00A2-473D-AD54-40EFFBE6E91F}" srcId="{C236292B-2771-482C-BF84-5CC0F336D3A8}" destId="{7BBB0DAE-9A76-4CBE-81E9-90C6008F5B4B}" srcOrd="6" destOrd="0" parTransId="{8B64913E-D591-40D5-8523-D08EF5A2B254}" sibTransId="{3E3F8416-3A4B-4CCF-9E9F-D95C23238386}"/>
    <dgm:cxn modelId="{633574F8-098A-4008-B322-30AC14F2AE5D}" type="presOf" srcId="{58E1FC15-CC48-4157-80C0-9A9C28592F89}" destId="{7FFB4571-5ECC-48A0-BA17-73A8604BB351}" srcOrd="0" destOrd="0" presId="urn:microsoft.com/office/officeart/2005/8/layout/vList2"/>
    <dgm:cxn modelId="{D9D7F346-EBB5-4F89-A045-988254168C3C}" type="presOf" srcId="{34CCC59B-31C0-40EB-BE15-90DB8FF8582E}" destId="{7FFB4571-5ECC-48A0-BA17-73A8604BB351}" srcOrd="0" destOrd="1" presId="urn:microsoft.com/office/officeart/2005/8/layout/vList2"/>
    <dgm:cxn modelId="{D232FFA2-7023-4D1E-80C6-D1E5759F6E13}" srcId="{C236292B-2771-482C-BF84-5CC0F336D3A8}" destId="{217CCA71-3C0A-4B15-AA80-6AF30D393FA2}" srcOrd="4" destOrd="0" parTransId="{616D736B-93A1-4AC6-A735-292AB0A0F798}" sibTransId="{D5C10F48-8823-4213-850C-B746FDEE0EBA}"/>
    <dgm:cxn modelId="{992DC458-7131-4614-AECF-7963A634217B}" type="presOf" srcId="{C236292B-2771-482C-BF84-5CC0F336D3A8}" destId="{B55252A3-6857-4FFB-B440-3619975C28B9}" srcOrd="0" destOrd="0" presId="urn:microsoft.com/office/officeart/2005/8/layout/vList2"/>
    <dgm:cxn modelId="{DE4749C7-FB7D-4913-94E5-2BF8C2E74CFD}" type="presOf" srcId="{483CCE2E-1209-431E-8DC9-4BB360DAD594}" destId="{253FFEE9-7053-4692-907B-4B4789B3D05D}" srcOrd="0" destOrd="0" presId="urn:microsoft.com/office/officeart/2005/8/layout/vList2"/>
    <dgm:cxn modelId="{C63BFF04-1EBD-481E-93DD-77CAC7958C60}" srcId="{C236292B-2771-482C-BF84-5CC0F336D3A8}" destId="{C562B5EE-4508-4B88-9299-0ADA2CC362F0}" srcOrd="2" destOrd="0" parTransId="{89FDB10B-812B-45A3-A6C9-D0700FC22FF2}" sibTransId="{AA6D6E2A-BB76-45DB-A9B6-C69ABD092917}"/>
    <dgm:cxn modelId="{002A8CF7-B816-4500-ACE5-888F29EBCB6C}" type="presOf" srcId="{07C16675-95BE-4CA1-B934-7718A051C7F7}" destId="{7FFB4571-5ECC-48A0-BA17-73A8604BB351}" srcOrd="0" destOrd="3" presId="urn:microsoft.com/office/officeart/2005/8/layout/vList2"/>
    <dgm:cxn modelId="{66907715-82F5-4495-BAE3-47A41C6ACD7B}" srcId="{C236292B-2771-482C-BF84-5CC0F336D3A8}" destId="{34CCC59B-31C0-40EB-BE15-90DB8FF8582E}" srcOrd="1" destOrd="0" parTransId="{4E015DBE-281F-4B0D-9DE2-62D5F4A8B599}" sibTransId="{CD31D2C9-04ED-45A7-A116-1B4019D11B4C}"/>
    <dgm:cxn modelId="{C8AC05B9-BD52-4036-8A96-6DEA662CD423}" type="presOf" srcId="{217CCA71-3C0A-4B15-AA80-6AF30D393FA2}" destId="{7FFB4571-5ECC-48A0-BA17-73A8604BB351}" srcOrd="0" destOrd="4" presId="urn:microsoft.com/office/officeart/2005/8/layout/vList2"/>
    <dgm:cxn modelId="{D83C2A7D-7857-4DA8-B4D7-46F4494A8ED3}" type="presOf" srcId="{7BBB0DAE-9A76-4CBE-81E9-90C6008F5B4B}" destId="{7FFB4571-5ECC-48A0-BA17-73A8604BB351}" srcOrd="0" destOrd="6" presId="urn:microsoft.com/office/officeart/2005/8/layout/vList2"/>
    <dgm:cxn modelId="{EF7E60AB-AE20-4CC9-90BB-CB4117109668}" type="presOf" srcId="{B83241DA-C511-443C-87A4-89E624D24036}" destId="{7FFB4571-5ECC-48A0-BA17-73A8604BB351}" srcOrd="0" destOrd="7" presId="urn:microsoft.com/office/officeart/2005/8/layout/vList2"/>
    <dgm:cxn modelId="{43C98403-4D86-42CA-AEDB-179D2CC0A257}" srcId="{C236292B-2771-482C-BF84-5CC0F336D3A8}" destId="{08D48F33-056B-460D-89B5-EF56BBAFF1F8}" srcOrd="5" destOrd="0" parTransId="{9F8C24D3-901D-4D3F-B72E-482EE4ACF761}" sibTransId="{507A0EC0-AABD-4097-8058-05E64D0DC9F4}"/>
    <dgm:cxn modelId="{7EFF199E-BAFA-4337-A815-38C838F6DA94}" type="presOf" srcId="{70920DA3-7B38-4198-9071-23CA4E3DBA00}" destId="{7FFB4571-5ECC-48A0-BA17-73A8604BB351}" srcOrd="0" destOrd="8" presId="urn:microsoft.com/office/officeart/2005/8/layout/vList2"/>
    <dgm:cxn modelId="{5EFADF01-2FEE-4385-B0D2-AB2CEA90A154}" srcId="{C236292B-2771-482C-BF84-5CC0F336D3A8}" destId="{B83241DA-C511-443C-87A4-89E624D24036}" srcOrd="7" destOrd="0" parTransId="{7F95FE41-4458-481D-9FC6-B7825A4EB6F1}" sibTransId="{74F737E0-F719-41A1-8098-9E150F8D6EEA}"/>
    <dgm:cxn modelId="{708ABF30-B978-49A5-88B2-E99BF94E10B8}" srcId="{C236292B-2771-482C-BF84-5CC0F336D3A8}" destId="{70920DA3-7B38-4198-9071-23CA4E3DBA00}" srcOrd="8" destOrd="0" parTransId="{EC1D0CA6-A204-4A48-BD20-FA3A05B7C8EC}" sibTransId="{53C8B103-6D78-46D1-B8BB-B65852157AB6}"/>
    <dgm:cxn modelId="{A411D75E-FDF2-4373-9B04-168F5AC15662}" srcId="{C236292B-2771-482C-BF84-5CC0F336D3A8}" destId="{58E1FC15-CC48-4157-80C0-9A9C28592F89}" srcOrd="0" destOrd="0" parTransId="{FF9E9F64-801C-476F-8708-BA48B54D587D}" sibTransId="{35D06C60-3605-4691-8356-0CBE4FC9F56D}"/>
    <dgm:cxn modelId="{2D62D0CF-7B77-4434-AFAD-7472433CA434}" type="presParOf" srcId="{253FFEE9-7053-4692-907B-4B4789B3D05D}" destId="{B55252A3-6857-4FFB-B440-3619975C28B9}" srcOrd="0" destOrd="0" presId="urn:microsoft.com/office/officeart/2005/8/layout/vList2"/>
    <dgm:cxn modelId="{F7751700-6658-4E64-B3A1-3CCA22C3590A}" type="presParOf" srcId="{253FFEE9-7053-4692-907B-4B4789B3D05D}" destId="{7FFB4571-5ECC-48A0-BA17-73A8604BB35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8152DE-1CA8-427E-86B4-BB237756125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87E8D11-5F1F-4447-A35A-9386C4B3AE72}">
      <dgm:prSet/>
      <dgm:spPr/>
      <dgm:t>
        <a:bodyPr/>
        <a:lstStyle/>
        <a:p>
          <a:r>
            <a:rPr lang="ru-RU" dirty="0" smtClean="0"/>
            <a:t>Федеральному Собранию Российской Федерации</a:t>
          </a:r>
          <a:endParaRPr lang="ru-RU" dirty="0"/>
        </a:p>
      </dgm:t>
    </dgm:pt>
    <dgm:pt modelId="{A62A8E82-ADF9-4CED-9DA9-512A3EE49336}" type="parTrans" cxnId="{A9409507-DF37-454A-ADCC-8F0620DB5F18}">
      <dgm:prSet/>
      <dgm:spPr/>
      <dgm:t>
        <a:bodyPr/>
        <a:lstStyle/>
        <a:p>
          <a:endParaRPr lang="ru-RU"/>
        </a:p>
      </dgm:t>
    </dgm:pt>
    <dgm:pt modelId="{7BAADEC1-7D88-4EC5-B01D-62319B3D5C06}" type="sibTrans" cxnId="{A9409507-DF37-454A-ADCC-8F0620DB5F18}">
      <dgm:prSet/>
      <dgm:spPr/>
      <dgm:t>
        <a:bodyPr/>
        <a:lstStyle/>
        <a:p>
          <a:endParaRPr lang="ru-RU"/>
        </a:p>
      </dgm:t>
    </dgm:pt>
    <dgm:pt modelId="{04CB7DCF-8E6C-40BF-B0BD-B930C7C1EC32}">
      <dgm:prSet/>
      <dgm:spPr/>
      <dgm:t>
        <a:bodyPr/>
        <a:lstStyle/>
        <a:p>
          <a:r>
            <a:rPr lang="ru-RU" dirty="0" smtClean="0"/>
            <a:t>Управлению Министерства юстиции Российской Федерации по Пермскому краю</a:t>
          </a:r>
          <a:endParaRPr lang="ru-RU" dirty="0"/>
        </a:p>
      </dgm:t>
    </dgm:pt>
    <dgm:pt modelId="{2EF85088-CA2D-40B1-9629-5C430D2487AC}" type="parTrans" cxnId="{48097098-3C45-4D41-A3F7-461E9C7D1125}">
      <dgm:prSet/>
      <dgm:spPr/>
      <dgm:t>
        <a:bodyPr/>
        <a:lstStyle/>
        <a:p>
          <a:endParaRPr lang="ru-RU"/>
        </a:p>
      </dgm:t>
    </dgm:pt>
    <dgm:pt modelId="{6ABD0825-75F6-4015-936D-B6F77405EF13}" type="sibTrans" cxnId="{48097098-3C45-4D41-A3F7-461E9C7D1125}">
      <dgm:prSet/>
      <dgm:spPr/>
      <dgm:t>
        <a:bodyPr/>
        <a:lstStyle/>
        <a:p>
          <a:endParaRPr lang="ru-RU"/>
        </a:p>
      </dgm:t>
    </dgm:pt>
    <dgm:pt modelId="{AB3E4117-3A00-453B-B6FA-6DED025AB5CC}">
      <dgm:prSet/>
      <dgm:spPr/>
      <dgm:t>
        <a:bodyPr/>
        <a:lstStyle/>
        <a:p>
          <a:r>
            <a:rPr lang="ru-RU" dirty="0" smtClean="0"/>
            <a:t>Администрации губернатора Пермского края:</a:t>
          </a:r>
          <a:endParaRPr lang="ru-RU" dirty="0"/>
        </a:p>
      </dgm:t>
    </dgm:pt>
    <dgm:pt modelId="{7D8E7E45-B265-4941-AA2C-F6B91061991D}" type="parTrans" cxnId="{22B95A5B-00EB-4A43-B85E-39F8B75B7758}">
      <dgm:prSet/>
      <dgm:spPr/>
      <dgm:t>
        <a:bodyPr/>
        <a:lstStyle/>
        <a:p>
          <a:endParaRPr lang="ru-RU"/>
        </a:p>
      </dgm:t>
    </dgm:pt>
    <dgm:pt modelId="{291287A0-9FFA-4B92-91FA-E771DB928CA0}" type="sibTrans" cxnId="{22B95A5B-00EB-4A43-B85E-39F8B75B7758}">
      <dgm:prSet/>
      <dgm:spPr/>
      <dgm:t>
        <a:bodyPr/>
        <a:lstStyle/>
        <a:p>
          <a:endParaRPr lang="ru-RU"/>
        </a:p>
      </dgm:t>
    </dgm:pt>
    <dgm:pt modelId="{07565B2E-2EB9-476A-9065-18F832E63925}">
      <dgm:prSet/>
      <dgm:spPr/>
      <dgm:t>
        <a:bodyPr/>
        <a:lstStyle/>
        <a:p>
          <a:r>
            <a:rPr lang="ru-RU" dirty="0" smtClean="0"/>
            <a:t>Законодательному Собранию Пермского края:</a:t>
          </a:r>
          <a:endParaRPr lang="ru-RU" dirty="0"/>
        </a:p>
      </dgm:t>
    </dgm:pt>
    <dgm:pt modelId="{2D58894C-05BA-4FF6-9FF3-E8E30C8DBCD2}" type="parTrans" cxnId="{BF266805-C9AA-440C-8520-8F25345A4BFE}">
      <dgm:prSet/>
      <dgm:spPr/>
      <dgm:t>
        <a:bodyPr/>
        <a:lstStyle/>
        <a:p>
          <a:endParaRPr lang="ru-RU"/>
        </a:p>
      </dgm:t>
    </dgm:pt>
    <dgm:pt modelId="{E72346CD-5B7D-49CB-A6CC-A4A29383651F}" type="sibTrans" cxnId="{BF266805-C9AA-440C-8520-8F25345A4BFE}">
      <dgm:prSet/>
      <dgm:spPr/>
      <dgm:t>
        <a:bodyPr/>
        <a:lstStyle/>
        <a:p>
          <a:endParaRPr lang="ru-RU"/>
        </a:p>
      </dgm:t>
    </dgm:pt>
    <dgm:pt modelId="{D49AB7C8-08AE-41F2-A090-E98115FA7582}">
      <dgm:prSet/>
      <dgm:spPr/>
      <dgm:t>
        <a:bodyPr/>
        <a:lstStyle/>
        <a:p>
          <a:r>
            <a:rPr lang="ru-RU" dirty="0" smtClean="0"/>
            <a:t>в краевом конкурсе социальных и гражданских инициатив выделить отдельную номинацию «Бюджетная и финансовая грамотность» с отдельным финансированием из бюджета Пермского края на поддержку проектов, направленных на развитие финансовой грамотности;</a:t>
          </a:r>
          <a:endParaRPr lang="ru-RU" dirty="0"/>
        </a:p>
      </dgm:t>
    </dgm:pt>
    <dgm:pt modelId="{D396CC75-E813-45CF-97BE-5BA881EB18DF}" type="parTrans" cxnId="{B482B770-0F46-429B-B71F-B10F2FAE2664}">
      <dgm:prSet/>
      <dgm:spPr/>
      <dgm:t>
        <a:bodyPr/>
        <a:lstStyle/>
        <a:p>
          <a:endParaRPr lang="ru-RU"/>
        </a:p>
      </dgm:t>
    </dgm:pt>
    <dgm:pt modelId="{B0E88C72-4E5C-4F73-80B2-418CDFB8CCE8}" type="sibTrans" cxnId="{B482B770-0F46-429B-B71F-B10F2FAE2664}">
      <dgm:prSet/>
      <dgm:spPr/>
      <dgm:t>
        <a:bodyPr/>
        <a:lstStyle/>
        <a:p>
          <a:endParaRPr lang="ru-RU"/>
        </a:p>
      </dgm:t>
    </dgm:pt>
    <dgm:pt modelId="{312D4AB9-EC87-4F83-99DE-780E9E03B682}">
      <dgm:prSet/>
      <dgm:spPr/>
      <dgm:t>
        <a:bodyPr/>
        <a:lstStyle/>
        <a:p>
          <a:r>
            <a:rPr lang="ru-RU" dirty="0" smtClean="0"/>
            <a:t>внести изменения в Устав Пермского края, дополнив статью 23 пунктом следующего содержания: «Правительство Пермского края в области взаимодействия с институтами гражданского общества принимает (осуществляет) меры по поддержке институтов гражданского общества, в том числе некоммерческих организаций, обеспечивает их участие в выработке и проведении государственной политики; взаимодействует с общественными объединениями и религиозными организациями; осуществляет меры по поддержке добровольческой (волонтерской) деятельности.»;</a:t>
          </a:r>
          <a:endParaRPr lang="ru-RU" dirty="0"/>
        </a:p>
      </dgm:t>
    </dgm:pt>
    <dgm:pt modelId="{7DD9AC70-52E8-418A-A248-3DB55F53B917}" type="parTrans" cxnId="{108CD5C8-B0BA-4328-9DA9-95ED30C7EDD8}">
      <dgm:prSet/>
      <dgm:spPr/>
      <dgm:t>
        <a:bodyPr/>
        <a:lstStyle/>
        <a:p>
          <a:endParaRPr lang="ru-RU"/>
        </a:p>
      </dgm:t>
    </dgm:pt>
    <dgm:pt modelId="{11CCAFDF-951B-4510-8C9E-B7505CF5938C}" type="sibTrans" cxnId="{108CD5C8-B0BA-4328-9DA9-95ED30C7EDD8}">
      <dgm:prSet/>
      <dgm:spPr/>
      <dgm:t>
        <a:bodyPr/>
        <a:lstStyle/>
        <a:p>
          <a:endParaRPr lang="ru-RU"/>
        </a:p>
      </dgm:t>
    </dgm:pt>
    <dgm:pt modelId="{0796AB66-B1D4-415D-9017-0AA341C2EAD1}">
      <dgm:prSet/>
      <dgm:spPr/>
      <dgm:t>
        <a:bodyPr/>
        <a:lstStyle/>
        <a:p>
          <a:r>
            <a:rPr lang="ru-RU" dirty="0" smtClean="0"/>
            <a:t>рассмотреть возможность исключения из федерального законодательства двойного требования о предоставлении некоммерческими организациями избыточной отчетности;</a:t>
          </a:r>
          <a:endParaRPr lang="ru-RU" dirty="0"/>
        </a:p>
      </dgm:t>
    </dgm:pt>
    <dgm:pt modelId="{FDC86B33-4608-434D-888C-4E4B9D55B310}" type="parTrans" cxnId="{077C3DEC-9107-4B64-9D0E-A7B905CECED6}">
      <dgm:prSet/>
      <dgm:spPr/>
      <dgm:t>
        <a:bodyPr/>
        <a:lstStyle/>
        <a:p>
          <a:endParaRPr lang="ru-RU"/>
        </a:p>
      </dgm:t>
    </dgm:pt>
    <dgm:pt modelId="{593DFAD9-02E7-453C-B9E3-EFFBF839511A}" type="sibTrans" cxnId="{077C3DEC-9107-4B64-9D0E-A7B905CECED6}">
      <dgm:prSet/>
      <dgm:spPr/>
      <dgm:t>
        <a:bodyPr/>
        <a:lstStyle/>
        <a:p>
          <a:endParaRPr lang="ru-RU"/>
        </a:p>
      </dgm:t>
    </dgm:pt>
    <dgm:pt modelId="{E53F30DE-4FBA-4DC6-BA3C-AADEFFFBD43E}">
      <dgm:prSet/>
      <dgm:spPr/>
      <dgm:t>
        <a:bodyPr/>
        <a:lstStyle/>
        <a:p>
          <a:r>
            <a:rPr lang="ru-RU" dirty="0" smtClean="0"/>
            <a:t>проводить регулярную информационную работу для некоммерческих организаций.</a:t>
          </a:r>
          <a:endParaRPr lang="ru-RU" dirty="0"/>
        </a:p>
      </dgm:t>
    </dgm:pt>
    <dgm:pt modelId="{31D144CA-C05C-4CA6-9A0F-FC62F98EB74D}" type="parTrans" cxnId="{8668E5D5-1158-4383-A901-8357BC318968}">
      <dgm:prSet/>
      <dgm:spPr/>
      <dgm:t>
        <a:bodyPr/>
        <a:lstStyle/>
        <a:p>
          <a:endParaRPr lang="ru-RU"/>
        </a:p>
      </dgm:t>
    </dgm:pt>
    <dgm:pt modelId="{115FD1CA-D2DD-405F-847A-B0D220E21B94}" type="sibTrans" cxnId="{8668E5D5-1158-4383-A901-8357BC318968}">
      <dgm:prSet/>
      <dgm:spPr/>
      <dgm:t>
        <a:bodyPr/>
        <a:lstStyle/>
        <a:p>
          <a:endParaRPr lang="ru-RU"/>
        </a:p>
      </dgm:t>
    </dgm:pt>
    <dgm:pt modelId="{3F291E99-B00A-4652-8DA1-B5E7B674BBA8}" type="pres">
      <dgm:prSet presAssocID="{028152DE-1CA8-427E-86B4-BB23775612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2BBF36-4BED-42D3-8FA8-4DEE8DD261BD}" type="pres">
      <dgm:prSet presAssocID="{B87E8D11-5F1F-4447-A35A-9386C4B3AE7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610FB-40FE-4F98-9588-9367A31EECB1}" type="pres">
      <dgm:prSet presAssocID="{B87E8D11-5F1F-4447-A35A-9386C4B3AE7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4930D-FF2D-4AEC-B145-174E2337D5C2}" type="pres">
      <dgm:prSet presAssocID="{04CB7DCF-8E6C-40BF-B0BD-B930C7C1EC3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FA2F4-C9B1-4E81-9C65-0E8ADF46EFB3}" type="pres">
      <dgm:prSet presAssocID="{04CB7DCF-8E6C-40BF-B0BD-B930C7C1EC3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0E378-D5E2-4386-A285-08D5E4884DD3}" type="pres">
      <dgm:prSet presAssocID="{07565B2E-2EB9-476A-9065-18F832E6392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3E1FE-6441-4111-ABDF-39022DEF239B}" type="pres">
      <dgm:prSet presAssocID="{07565B2E-2EB9-476A-9065-18F832E63925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832E7-6D5F-4C9B-AC6B-2DD55DC2A96E}" type="pres">
      <dgm:prSet presAssocID="{AB3E4117-3A00-453B-B6FA-6DED025AB5C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2C407-2F81-4D43-BE3C-AC99E3694D8C}" type="pres">
      <dgm:prSet presAssocID="{AB3E4117-3A00-453B-B6FA-6DED025AB5C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68E5D5-1158-4383-A901-8357BC318968}" srcId="{04CB7DCF-8E6C-40BF-B0BD-B930C7C1EC32}" destId="{E53F30DE-4FBA-4DC6-BA3C-AADEFFFBD43E}" srcOrd="0" destOrd="0" parTransId="{31D144CA-C05C-4CA6-9A0F-FC62F98EB74D}" sibTransId="{115FD1CA-D2DD-405F-847A-B0D220E21B94}"/>
    <dgm:cxn modelId="{43F6E6BD-2399-4E7C-B834-98E648733DB7}" type="presOf" srcId="{04CB7DCF-8E6C-40BF-B0BD-B930C7C1EC32}" destId="{8C84930D-FF2D-4AEC-B145-174E2337D5C2}" srcOrd="0" destOrd="0" presId="urn:microsoft.com/office/officeart/2005/8/layout/vList2"/>
    <dgm:cxn modelId="{DBDCEA0F-A966-4B7B-B8B5-9DDEC5474DD6}" type="presOf" srcId="{D49AB7C8-08AE-41F2-A090-E98115FA7582}" destId="{B262C407-2F81-4D43-BE3C-AC99E3694D8C}" srcOrd="0" destOrd="0" presId="urn:microsoft.com/office/officeart/2005/8/layout/vList2"/>
    <dgm:cxn modelId="{BF266805-C9AA-440C-8520-8F25345A4BFE}" srcId="{028152DE-1CA8-427E-86B4-BB237756125D}" destId="{07565B2E-2EB9-476A-9065-18F832E63925}" srcOrd="2" destOrd="0" parTransId="{2D58894C-05BA-4FF6-9FF3-E8E30C8DBCD2}" sibTransId="{E72346CD-5B7D-49CB-A6CC-A4A29383651F}"/>
    <dgm:cxn modelId="{7A0D0C6F-BE48-498C-9B33-0367805C3E23}" type="presOf" srcId="{312D4AB9-EC87-4F83-99DE-780E9E03B682}" destId="{DC73E1FE-6441-4111-ABDF-39022DEF239B}" srcOrd="0" destOrd="0" presId="urn:microsoft.com/office/officeart/2005/8/layout/vList2"/>
    <dgm:cxn modelId="{EA4E76B9-4C07-4756-A2BC-0CC1AA4F282D}" type="presOf" srcId="{0796AB66-B1D4-415D-9017-0AA341C2EAD1}" destId="{4F3610FB-40FE-4F98-9588-9367A31EECB1}" srcOrd="0" destOrd="0" presId="urn:microsoft.com/office/officeart/2005/8/layout/vList2"/>
    <dgm:cxn modelId="{B482B770-0F46-429B-B71F-B10F2FAE2664}" srcId="{AB3E4117-3A00-453B-B6FA-6DED025AB5CC}" destId="{D49AB7C8-08AE-41F2-A090-E98115FA7582}" srcOrd="0" destOrd="0" parTransId="{D396CC75-E813-45CF-97BE-5BA881EB18DF}" sibTransId="{B0E88C72-4E5C-4F73-80B2-418CDFB8CCE8}"/>
    <dgm:cxn modelId="{A9409507-DF37-454A-ADCC-8F0620DB5F18}" srcId="{028152DE-1CA8-427E-86B4-BB237756125D}" destId="{B87E8D11-5F1F-4447-A35A-9386C4B3AE72}" srcOrd="0" destOrd="0" parTransId="{A62A8E82-ADF9-4CED-9DA9-512A3EE49336}" sibTransId="{7BAADEC1-7D88-4EC5-B01D-62319B3D5C06}"/>
    <dgm:cxn modelId="{87590045-062C-4274-9CF5-B47A5057B2AB}" type="presOf" srcId="{B87E8D11-5F1F-4447-A35A-9386C4B3AE72}" destId="{6D2BBF36-4BED-42D3-8FA8-4DEE8DD261BD}" srcOrd="0" destOrd="0" presId="urn:microsoft.com/office/officeart/2005/8/layout/vList2"/>
    <dgm:cxn modelId="{48097098-3C45-4D41-A3F7-461E9C7D1125}" srcId="{028152DE-1CA8-427E-86B4-BB237756125D}" destId="{04CB7DCF-8E6C-40BF-B0BD-B930C7C1EC32}" srcOrd="1" destOrd="0" parTransId="{2EF85088-CA2D-40B1-9629-5C430D2487AC}" sibTransId="{6ABD0825-75F6-4015-936D-B6F77405EF13}"/>
    <dgm:cxn modelId="{754BF555-1D91-4D09-8E41-9FA354A5773B}" type="presOf" srcId="{028152DE-1CA8-427E-86B4-BB237756125D}" destId="{3F291E99-B00A-4652-8DA1-B5E7B674BBA8}" srcOrd="0" destOrd="0" presId="urn:microsoft.com/office/officeart/2005/8/layout/vList2"/>
    <dgm:cxn modelId="{108CD5C8-B0BA-4328-9DA9-95ED30C7EDD8}" srcId="{07565B2E-2EB9-476A-9065-18F832E63925}" destId="{312D4AB9-EC87-4F83-99DE-780E9E03B682}" srcOrd="0" destOrd="0" parTransId="{7DD9AC70-52E8-418A-A248-3DB55F53B917}" sibTransId="{11CCAFDF-951B-4510-8C9E-B7505CF5938C}"/>
    <dgm:cxn modelId="{22B95A5B-00EB-4A43-B85E-39F8B75B7758}" srcId="{028152DE-1CA8-427E-86B4-BB237756125D}" destId="{AB3E4117-3A00-453B-B6FA-6DED025AB5CC}" srcOrd="3" destOrd="0" parTransId="{7D8E7E45-B265-4941-AA2C-F6B91061991D}" sibTransId="{291287A0-9FFA-4B92-91FA-E771DB928CA0}"/>
    <dgm:cxn modelId="{90AE6507-38B6-47DA-B0F7-E54755EFD354}" type="presOf" srcId="{07565B2E-2EB9-476A-9065-18F832E63925}" destId="{45F0E378-D5E2-4386-A285-08D5E4884DD3}" srcOrd="0" destOrd="0" presId="urn:microsoft.com/office/officeart/2005/8/layout/vList2"/>
    <dgm:cxn modelId="{077C3DEC-9107-4B64-9D0E-A7B905CECED6}" srcId="{B87E8D11-5F1F-4447-A35A-9386C4B3AE72}" destId="{0796AB66-B1D4-415D-9017-0AA341C2EAD1}" srcOrd="0" destOrd="0" parTransId="{FDC86B33-4608-434D-888C-4E4B9D55B310}" sibTransId="{593DFAD9-02E7-453C-B9E3-EFFBF839511A}"/>
    <dgm:cxn modelId="{B424860B-EEEE-4515-B332-D22EDBD9ABB1}" type="presOf" srcId="{AB3E4117-3A00-453B-B6FA-6DED025AB5CC}" destId="{3B0832E7-6D5F-4C9B-AC6B-2DD55DC2A96E}" srcOrd="0" destOrd="0" presId="urn:microsoft.com/office/officeart/2005/8/layout/vList2"/>
    <dgm:cxn modelId="{EFD6C3C2-8D2C-46BD-9C41-1CE2AD41DC81}" type="presOf" srcId="{E53F30DE-4FBA-4DC6-BA3C-AADEFFFBD43E}" destId="{33EFA2F4-C9B1-4E81-9C65-0E8ADF46EFB3}" srcOrd="0" destOrd="0" presId="urn:microsoft.com/office/officeart/2005/8/layout/vList2"/>
    <dgm:cxn modelId="{01AC3A9C-D054-488D-82FC-B4AF0BDA08CE}" type="presParOf" srcId="{3F291E99-B00A-4652-8DA1-B5E7B674BBA8}" destId="{6D2BBF36-4BED-42D3-8FA8-4DEE8DD261BD}" srcOrd="0" destOrd="0" presId="urn:microsoft.com/office/officeart/2005/8/layout/vList2"/>
    <dgm:cxn modelId="{5A9A47C9-7AD8-4CF1-8D85-3E518EFF4AAB}" type="presParOf" srcId="{3F291E99-B00A-4652-8DA1-B5E7B674BBA8}" destId="{4F3610FB-40FE-4F98-9588-9367A31EECB1}" srcOrd="1" destOrd="0" presId="urn:microsoft.com/office/officeart/2005/8/layout/vList2"/>
    <dgm:cxn modelId="{4DE28BC8-5394-4C81-B0B9-1A935B2927E3}" type="presParOf" srcId="{3F291E99-B00A-4652-8DA1-B5E7B674BBA8}" destId="{8C84930D-FF2D-4AEC-B145-174E2337D5C2}" srcOrd="2" destOrd="0" presId="urn:microsoft.com/office/officeart/2005/8/layout/vList2"/>
    <dgm:cxn modelId="{C06DD7F2-AED6-474E-B407-C60FFBDC6369}" type="presParOf" srcId="{3F291E99-B00A-4652-8DA1-B5E7B674BBA8}" destId="{33EFA2F4-C9B1-4E81-9C65-0E8ADF46EFB3}" srcOrd="3" destOrd="0" presId="urn:microsoft.com/office/officeart/2005/8/layout/vList2"/>
    <dgm:cxn modelId="{8A95E341-7361-4040-A98B-82B33853493F}" type="presParOf" srcId="{3F291E99-B00A-4652-8DA1-B5E7B674BBA8}" destId="{45F0E378-D5E2-4386-A285-08D5E4884DD3}" srcOrd="4" destOrd="0" presId="urn:microsoft.com/office/officeart/2005/8/layout/vList2"/>
    <dgm:cxn modelId="{4F2C7405-4DDB-4572-8E34-90AA5A52324D}" type="presParOf" srcId="{3F291E99-B00A-4652-8DA1-B5E7B674BBA8}" destId="{DC73E1FE-6441-4111-ABDF-39022DEF239B}" srcOrd="5" destOrd="0" presId="urn:microsoft.com/office/officeart/2005/8/layout/vList2"/>
    <dgm:cxn modelId="{27BE27AB-2F9E-416E-8467-358996CD9D9E}" type="presParOf" srcId="{3F291E99-B00A-4652-8DA1-B5E7B674BBA8}" destId="{3B0832E7-6D5F-4C9B-AC6B-2DD55DC2A96E}" srcOrd="6" destOrd="0" presId="urn:microsoft.com/office/officeart/2005/8/layout/vList2"/>
    <dgm:cxn modelId="{1FA07652-6EA9-4B31-97B5-6FE6ADDE119E}" type="presParOf" srcId="{3F291E99-B00A-4652-8DA1-B5E7B674BBA8}" destId="{B262C407-2F81-4D43-BE3C-AC99E3694D8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BBE44-4BEC-41E2-AE58-95D462E9907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7E5D6-8BE1-4015-85C4-84FECA3EA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6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0B2D0-BE2B-46A9-A211-FCCF4246EB93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7FAC-619F-448F-95FC-57FAB3D23A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1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2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83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5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6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3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8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50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6/7/2021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5" y="5951816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42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3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75729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5" y="675729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7" y="5956142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6/7/2021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5" y="5951816"/>
            <a:ext cx="5922209" cy="365125"/>
          </a:xfrm>
        </p:spPr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3" y="5956142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7" y="2180501"/>
            <a:ext cx="8272211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7" y="5956142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9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7" y="3043915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7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6/7/2021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7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4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6" y="2250897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4" y="2250897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3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8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9" y="5262301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6/7/2021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6" y="5260132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6" y="5956142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 defTabSz="457200"/>
              <a:t>6/7/2021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5" y="5951816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7" y="5956142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40619D"/>
                </a:solidFill>
              </a:rPr>
              <a:pPr defTabSz="457200"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14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4.png"/><Relationship Id="rId9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4.png"/><Relationship Id="rId9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4.png"/><Relationship Id="rId9" Type="http://schemas.microsoft.com/office/2007/relationships/diagramDrawing" Target="../diagrams/drawing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4.png"/><Relationship Id="rId9" Type="http://schemas.microsoft.com/office/2007/relationships/diagramDrawing" Target="../diagrams/drawing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chart" Target="../charts/chart5.xml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chart" Target="../charts/chart6.xml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0"/>
            <a:ext cx="2884920" cy="53636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503463"/>
            <a:ext cx="6588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ПРАВАМ ЧЕЛОВЕКА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ПЕРМСКОМ КРАЕ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110667"/>
            <a:ext cx="9144000" cy="195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СПЕЦИАЛЬНОМ ДОКЛАДЕ УПОЛНОМОЧЕННОГО ПО ПРАВАМ ЧЕЛОВЕКА В ПЕРМСКОМ КРАЕ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«О МЕРАХ ГОСУДАРСТВЕННОЙ ПОДДЕРЖКИ СО НКО В ПЕРМСКОМ КРАЕ»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74597"/>
            <a:ext cx="1783751" cy="9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372200" y="-21166"/>
            <a:ext cx="2411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Пермь</a:t>
            </a:r>
          </a:p>
          <a:p>
            <a:pPr algn="ctr" defTabSz="457200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июня 2021 год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96016"/>
            <a:ext cx="669980" cy="128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8366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комиссии Общественной палаты Пермского края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развитию институтов гражданского общества </a:t>
            </a:r>
          </a:p>
        </p:txBody>
      </p:sp>
    </p:spTree>
    <p:extLst>
      <p:ext uri="{BB962C8B-B14F-4D97-AF65-F5344CB8AC3E}">
        <p14:creationId xmlns:p14="http://schemas.microsoft.com/office/powerpoint/2010/main" val="39808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0" y="794873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Ваш взгляд, как можно скорректировать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недостатки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законодательства Пермского края о предоставлении государственной и муниципальной поддержки НКО?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19031678"/>
              </p:ext>
            </p:extLst>
          </p:nvPr>
        </p:nvGraphicFramePr>
        <p:xfrm>
          <a:off x="78587" y="1268761"/>
          <a:ext cx="8957909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37238" y="6550223"/>
            <a:ext cx="4590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200" dirty="0"/>
              <a:t>*</a:t>
            </a:r>
            <a:r>
              <a:rPr lang="ru-RU" sz="1200" dirty="0" smtClean="0"/>
              <a:t>Орфография</a:t>
            </a:r>
            <a:r>
              <a:rPr lang="ru-RU" sz="1200" dirty="0"/>
              <a:t> и пунктуация </a:t>
            </a:r>
            <a:r>
              <a:rPr lang="ru-RU" sz="1200" dirty="0" smtClean="0"/>
              <a:t>респондентов</a:t>
            </a:r>
            <a:r>
              <a:rPr lang="ru-RU" sz="1200" dirty="0"/>
              <a:t> сохранены</a:t>
            </a:r>
          </a:p>
        </p:txBody>
      </p:sp>
    </p:spTree>
    <p:extLst>
      <p:ext uri="{BB962C8B-B14F-4D97-AF65-F5344CB8AC3E}">
        <p14:creationId xmlns:p14="http://schemas.microsoft.com/office/powerpoint/2010/main" val="2201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5425040"/>
              </p:ext>
            </p:extLst>
          </p:nvPr>
        </p:nvGraphicFramePr>
        <p:xfrm>
          <a:off x="251520" y="836712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831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62606570"/>
              </p:ext>
            </p:extLst>
          </p:nvPr>
        </p:nvGraphicFramePr>
        <p:xfrm>
          <a:off x="251520" y="692696"/>
          <a:ext cx="8640960" cy="602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753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0" y="608169"/>
            <a:ext cx="9144000" cy="33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РЕКОМЕНДАЦИИ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ru-RU" sz="1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66012171"/>
              </p:ext>
            </p:extLst>
          </p:nvPr>
        </p:nvGraphicFramePr>
        <p:xfrm>
          <a:off x="78587" y="461664"/>
          <a:ext cx="8957909" cy="6279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620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0" y="687835"/>
            <a:ext cx="9144000" cy="33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РЕКОМЕНДАЦИИ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ru-RU" sz="1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74830192"/>
              </p:ext>
            </p:extLst>
          </p:nvPr>
        </p:nvGraphicFramePr>
        <p:xfrm>
          <a:off x="78587" y="908720"/>
          <a:ext cx="8957909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006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09793" y="4454308"/>
            <a:ext cx="3816424" cy="2403692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614006</a:t>
            </a:r>
            <a:r>
              <a:rPr lang="ru-RU" dirty="0">
                <a:solidFill>
                  <a:srgbClr val="002060"/>
                </a:solidFill>
              </a:rPr>
              <a:t>, город Пермь, ул. Ленина, </a:t>
            </a:r>
            <a:r>
              <a:rPr lang="ru-RU" dirty="0" smtClean="0">
                <a:solidFill>
                  <a:srgbClr val="002060"/>
                </a:solidFill>
              </a:rPr>
              <a:t>51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8(342) 217-76-70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8 </a:t>
            </a:r>
            <a:r>
              <a:rPr lang="ru-RU" dirty="0">
                <a:solidFill>
                  <a:srgbClr val="002060"/>
                </a:solidFill>
              </a:rPr>
              <a:t>(342) </a:t>
            </a:r>
            <a:r>
              <a:rPr lang="ru-RU" dirty="0" smtClean="0">
                <a:solidFill>
                  <a:srgbClr val="002060"/>
                </a:solidFill>
              </a:rPr>
              <a:t>235-14-57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6"/>
                </a:solidFill>
              </a:rPr>
              <a:t>ombudsman@uppc.permkrai.ru</a:t>
            </a:r>
            <a:endParaRPr lang="ru-RU" dirty="0" smtClean="0">
              <a:solidFill>
                <a:schemeClr val="accent6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6"/>
                </a:solidFill>
              </a:rPr>
              <a:t>www.</a:t>
            </a:r>
            <a:r>
              <a:rPr lang="en-US" dirty="0">
                <a:solidFill>
                  <a:schemeClr val="accent6"/>
                </a:solidFill>
              </a:rPr>
              <a:t> o</a:t>
            </a:r>
            <a:r>
              <a:rPr lang="en-US" dirty="0" smtClean="0">
                <a:solidFill>
                  <a:schemeClr val="accent6"/>
                </a:solidFill>
              </a:rPr>
              <a:t>mbudsman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  <a:r>
              <a:rPr lang="en-US" dirty="0" smtClean="0">
                <a:solidFill>
                  <a:schemeClr val="accent6"/>
                </a:solidFill>
              </a:rPr>
              <a:t>perm.ru</a:t>
            </a:r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980728"/>
            <a:ext cx="9143999" cy="4284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7245" y="2854670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772816"/>
            <a:ext cx="9144001" cy="5440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-27215" y="2429272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7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УПОЛНОМОЧЕННЫЙ</a:t>
            </a:r>
          </a:p>
          <a:p>
            <a:pPr algn="ctr"/>
            <a:r>
              <a:rPr lang="ru-RU" sz="37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 </a:t>
            </a:r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сотрудничества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</p:txBody>
      </p:sp>
      <p:pic>
        <p:nvPicPr>
          <p:cNvPr id="1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203848" y="-4647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62090" y="4873271"/>
            <a:ext cx="420373" cy="4527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62090" y="4381470"/>
            <a:ext cx="436669" cy="4697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73581" y="6207567"/>
            <a:ext cx="436669" cy="4320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53448" y="5826250"/>
            <a:ext cx="476936" cy="3457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56902" y="5322590"/>
            <a:ext cx="470028" cy="45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0" y="66070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Специальный ДОКЛАД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УПОЛНОМОЧЕННОГО ПО ПРАВАМ ЧЕЛОВЕКА В ПЕРМСКОМ КРАЕ </a:t>
            </a:r>
            <a:b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«О МЕРАХ ГОСУДАРСТВЕННОЙ ПОДДЕРЖКИ СО НКО В ПЕРМСКОМ КРАЕ»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46039213"/>
              </p:ext>
            </p:extLst>
          </p:nvPr>
        </p:nvGraphicFramePr>
        <p:xfrm>
          <a:off x="395536" y="1381745"/>
          <a:ext cx="8352928" cy="5071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7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0" y="692449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Какие меры и формы поддержки СО НКО </a:t>
            </a:r>
            <a:b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Пермском крае Вы знаете?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79753774"/>
              </p:ext>
            </p:extLst>
          </p:nvPr>
        </p:nvGraphicFramePr>
        <p:xfrm>
          <a:off x="179512" y="1262856"/>
          <a:ext cx="8784976" cy="5576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172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-15683" y="57296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Осуществление какой из нижеперечисленных форм поддержки НКО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наиболее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проблематичен в Пермском крае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90890610"/>
              </p:ext>
            </p:extLst>
          </p:nvPr>
        </p:nvGraphicFramePr>
        <p:xfrm>
          <a:off x="0" y="981755"/>
          <a:ext cx="9143999" cy="587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97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-15683" y="57296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Вы считаете, какие НКО получают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государственную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муниципальную поддержку?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76457011"/>
              </p:ext>
            </p:extLst>
          </p:nvPr>
        </p:nvGraphicFramePr>
        <p:xfrm>
          <a:off x="78587" y="1262875"/>
          <a:ext cx="9049730" cy="547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26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-15683" y="57296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Какие из НКО получают государственную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муниципальную поддержку чаще?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51047146"/>
              </p:ext>
            </p:extLst>
          </p:nvPr>
        </p:nvGraphicFramePr>
        <p:xfrm>
          <a:off x="1" y="1206264"/>
          <a:ext cx="9128316" cy="565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7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-15683" y="57296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Существует ли разница между тем, какие НКО в Пермском крае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получают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поддержку?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09200558"/>
              </p:ext>
            </p:extLst>
          </p:nvPr>
        </p:nvGraphicFramePr>
        <p:xfrm>
          <a:off x="163829" y="996740"/>
          <a:ext cx="8784975" cy="135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60445588"/>
              </p:ext>
            </p:extLst>
          </p:nvPr>
        </p:nvGraphicFramePr>
        <p:xfrm>
          <a:off x="163829" y="2132856"/>
          <a:ext cx="8964488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538292" y="6581001"/>
            <a:ext cx="4590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200" dirty="0"/>
              <a:t>*</a:t>
            </a:r>
            <a:r>
              <a:rPr lang="ru-RU" sz="1200" dirty="0" smtClean="0"/>
              <a:t>Орфография</a:t>
            </a:r>
            <a:r>
              <a:rPr lang="ru-RU" sz="1200" dirty="0"/>
              <a:t> и пунктуация </a:t>
            </a:r>
            <a:r>
              <a:rPr lang="ru-RU" sz="1200" dirty="0" smtClean="0"/>
              <a:t>респондентов</a:t>
            </a:r>
            <a:r>
              <a:rPr lang="ru-RU" sz="1200" dirty="0"/>
              <a:t> сохранены</a:t>
            </a:r>
          </a:p>
        </p:txBody>
      </p:sp>
    </p:spTree>
    <p:extLst>
      <p:ext uri="{BB962C8B-B14F-4D97-AF65-F5344CB8AC3E}">
        <p14:creationId xmlns:p14="http://schemas.microsoft.com/office/powerpoint/2010/main" val="23159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-15683" y="57296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Ваш взгляд, отличаются ли меры поддержки НКО в Пермском крае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муниципальном образовании г. Пермь?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50322614"/>
              </p:ext>
            </p:extLst>
          </p:nvPr>
        </p:nvGraphicFramePr>
        <p:xfrm>
          <a:off x="163829" y="1151576"/>
          <a:ext cx="8784975" cy="144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50060405"/>
              </p:ext>
            </p:extLst>
          </p:nvPr>
        </p:nvGraphicFramePr>
        <p:xfrm>
          <a:off x="78587" y="2492896"/>
          <a:ext cx="8957909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537238" y="6550223"/>
            <a:ext cx="4590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200" dirty="0"/>
              <a:t>*</a:t>
            </a:r>
            <a:r>
              <a:rPr lang="ru-RU" sz="1200" dirty="0" smtClean="0"/>
              <a:t>Орфография</a:t>
            </a:r>
            <a:r>
              <a:rPr lang="ru-RU" sz="1200" dirty="0"/>
              <a:t> и пунктуация </a:t>
            </a:r>
            <a:r>
              <a:rPr lang="ru-RU" sz="1200" dirty="0" smtClean="0"/>
              <a:t>респондентов</a:t>
            </a:r>
            <a:r>
              <a:rPr lang="ru-RU" sz="1200" dirty="0"/>
              <a:t> сохранены</a:t>
            </a:r>
          </a:p>
        </p:txBody>
      </p:sp>
    </p:spTree>
    <p:extLst>
      <p:ext uri="{BB962C8B-B14F-4D97-AF65-F5344CB8AC3E}">
        <p14:creationId xmlns:p14="http://schemas.microsoft.com/office/powerpoint/2010/main" val="18526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" y="52874"/>
            <a:ext cx="945619" cy="5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06" y="528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 комиссии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Общественной палаты Пермского края </a:t>
            </a:r>
            <a:b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развитию институтов гражданского общества </a:t>
            </a:r>
          </a:p>
        </p:txBody>
      </p:sp>
      <p:sp>
        <p:nvSpPr>
          <p:cNvPr id="11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-15683" y="572964"/>
            <a:ext cx="9144000" cy="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Какие недостатки в законодательстве Пермского края о предоставлении государственной и муниципальной поддержки НКО Вы знаете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033879"/>
              </p:ext>
            </p:extLst>
          </p:nvPr>
        </p:nvGraphicFramePr>
        <p:xfrm>
          <a:off x="-828600" y="1151576"/>
          <a:ext cx="4597517" cy="547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99388870"/>
              </p:ext>
            </p:extLst>
          </p:nvPr>
        </p:nvGraphicFramePr>
        <p:xfrm>
          <a:off x="3131840" y="1151577"/>
          <a:ext cx="5904656" cy="5589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68892" y="6630070"/>
            <a:ext cx="4590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200" dirty="0"/>
              <a:t>*</a:t>
            </a:r>
            <a:r>
              <a:rPr lang="ru-RU" sz="1200" dirty="0" smtClean="0"/>
              <a:t>Орфография</a:t>
            </a:r>
            <a:r>
              <a:rPr lang="ru-RU" sz="1200" dirty="0"/>
              <a:t> и пунктуация </a:t>
            </a:r>
            <a:r>
              <a:rPr lang="ru-RU" sz="1200" dirty="0" smtClean="0"/>
              <a:t>респондентов</a:t>
            </a:r>
            <a:r>
              <a:rPr lang="ru-RU" sz="1200" dirty="0"/>
              <a:t> сохранены</a:t>
            </a:r>
          </a:p>
        </p:txBody>
      </p:sp>
    </p:spTree>
    <p:extLst>
      <p:ext uri="{BB962C8B-B14F-4D97-AF65-F5344CB8AC3E}">
        <p14:creationId xmlns:p14="http://schemas.microsoft.com/office/powerpoint/2010/main" val="33656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Другая 2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FFFFFF"/>
      </a:accent1>
      <a:accent2>
        <a:srgbClr val="40619D"/>
      </a:accent2>
      <a:accent3>
        <a:srgbClr val="BFBFBF"/>
      </a:accent3>
      <a:accent4>
        <a:srgbClr val="FF0000"/>
      </a:accent4>
      <a:accent5>
        <a:srgbClr val="66B1CE"/>
      </a:accent5>
      <a:accent6>
        <a:srgbClr val="2F4875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1469</Words>
  <Application>Microsoft Office PowerPoint</Application>
  <PresentationFormat>Экран (4:3)</PresentationFormat>
  <Paragraphs>138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Gill Sans MT</vt:lpstr>
      <vt:lpstr>Times New Roman</vt:lpstr>
      <vt:lpstr>Wingdings 2</vt:lpstr>
      <vt:lpstr>Dividend</vt:lpstr>
      <vt:lpstr>                                  </vt:lpstr>
      <vt:lpstr>Специальный ДОКЛАД УПОЛНОМОЧЕННОГО ПО ПРАВАМ ЧЕЛОВЕКА В ПЕРМСКОМ КРАЕ  «О МЕРАХ ГОСУДАРСТВЕННОЙ ПОДДЕРЖКИ СО НКО В ПЕРМСКОМ КРАЕ» </vt:lpstr>
      <vt:lpstr>Какие меры и формы поддержки СО НКО  в Пермском крае Вы знаете? </vt:lpstr>
      <vt:lpstr>Осуществление какой из нижеперечисленных форм поддержки НКО  наиболее проблематичен в Пермском крае </vt:lpstr>
      <vt:lpstr>Как Вы считаете, какие НКО получают  государственную и муниципальную поддержку?  </vt:lpstr>
      <vt:lpstr>Какие из НКО получают государственную  и муниципальную поддержку чаще? </vt:lpstr>
      <vt:lpstr>Существует ли разница между тем, какие НКО в Пермском крае  получают поддержку? </vt:lpstr>
      <vt:lpstr>На Ваш взгляд, отличаются ли меры поддержки НКО в Пермском крае  и муниципальном образовании г. Пермь? </vt:lpstr>
      <vt:lpstr>Какие недостатки в законодательстве Пермского края о предоставлении государственной и муниципальной поддержки НКО Вы знаете?</vt:lpstr>
      <vt:lpstr>На Ваш взгляд, как можно скорректировать  недостатки законодательства Пермского края о предоставлении государственной и муниципальной поддержки НКО?</vt:lpstr>
      <vt:lpstr>Презентация PowerPoint</vt:lpstr>
      <vt:lpstr>Презентация PowerPoint</vt:lpstr>
      <vt:lpstr>РЕКОМЕНДАЦИИ:</vt:lpstr>
      <vt:lpstr>РЕКОМЕНДАЦИИ: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</dc:title>
  <dc:creator>Истомина Елена Станиславовна</dc:creator>
  <cp:lastModifiedBy>Мокрецова Ирина Александровна</cp:lastModifiedBy>
  <cp:revision>312</cp:revision>
  <cp:lastPrinted>2020-02-20T07:56:11Z</cp:lastPrinted>
  <dcterms:created xsi:type="dcterms:W3CDTF">2018-01-15T07:36:29Z</dcterms:created>
  <dcterms:modified xsi:type="dcterms:W3CDTF">2021-06-07T10:40:44Z</dcterms:modified>
</cp:coreProperties>
</file>