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30"/>
  </p:notesMasterIdLst>
  <p:handoutMasterIdLst>
    <p:handoutMasterId r:id="rId31"/>
  </p:handoutMasterIdLst>
  <p:sldIdLst>
    <p:sldId id="365" r:id="rId2"/>
    <p:sldId id="257" r:id="rId3"/>
    <p:sldId id="329" r:id="rId4"/>
    <p:sldId id="353" r:id="rId5"/>
    <p:sldId id="294" r:id="rId6"/>
    <p:sldId id="292" r:id="rId7"/>
    <p:sldId id="331" r:id="rId8"/>
    <p:sldId id="333" r:id="rId9"/>
    <p:sldId id="332" r:id="rId10"/>
    <p:sldId id="334" r:id="rId11"/>
    <p:sldId id="367" r:id="rId12"/>
    <p:sldId id="354" r:id="rId13"/>
    <p:sldId id="357" r:id="rId14"/>
    <p:sldId id="368" r:id="rId15"/>
    <p:sldId id="341" r:id="rId16"/>
    <p:sldId id="349" r:id="rId17"/>
    <p:sldId id="319" r:id="rId18"/>
    <p:sldId id="345" r:id="rId19"/>
    <p:sldId id="358" r:id="rId20"/>
    <p:sldId id="359" r:id="rId21"/>
    <p:sldId id="355" r:id="rId22"/>
    <p:sldId id="361" r:id="rId23"/>
    <p:sldId id="369" r:id="rId24"/>
    <p:sldId id="291" r:id="rId25"/>
    <p:sldId id="366" r:id="rId26"/>
    <p:sldId id="362" r:id="rId27"/>
    <p:sldId id="363" r:id="rId28"/>
    <p:sldId id="364" r:id="rId29"/>
  </p:sldIdLst>
  <p:sldSz cx="9144000" cy="6858000" type="screen4x3"/>
  <p:notesSz cx="6797675" cy="987266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9DC"/>
    <a:srgbClr val="B9C6D5"/>
    <a:srgbClr val="DCBE82"/>
    <a:srgbClr val="9FBFBB"/>
    <a:srgbClr val="DDDDDD"/>
    <a:srgbClr val="B2B2B2"/>
    <a:srgbClr val="C2C7CC"/>
    <a:srgbClr val="AAD1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94660"/>
  </p:normalViewPr>
  <p:slideViewPr>
    <p:cSldViewPr>
      <p:cViewPr varScale="1">
        <p:scale>
          <a:sx n="110" d="100"/>
          <a:sy n="110" d="100"/>
        </p:scale>
        <p:origin x="168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mtsypushtanova\Desktop\&#1076;&#1080;&#1072;&#1075;&#1088;&#1072;&#1084;&#1084;&#1072;%20&#1076;&#1083;&#1103;%20&#1047;&#1057;%20&#1074;%20&#1087;&#1088;&#1077;&#1079;&#1077;&#1085;&#1090;&#1072;&#1094;&#1080;&#110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160924156382107E-2"/>
          <c:y val="0.17148117175304919"/>
          <c:w val="0.83916216758059325"/>
          <c:h val="0.73680725683639026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2.3180640144330779E-2"/>
                  <c:y val="-1.9991706918988071E-2"/>
                </c:manualLayout>
              </c:layout>
              <c:tx>
                <c:rich>
                  <a:bodyPr/>
                  <a:lstStyle/>
                  <a:p>
                    <a:r>
                      <a:rPr lang="ru-RU" sz="2500" dirty="0" smtClean="0"/>
                      <a:t> </a:t>
                    </a:r>
                    <a:r>
                      <a:rPr lang="ru-RU" dirty="0" smtClean="0"/>
                      <a:t>Социальные права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39%</a:t>
                    </a:r>
                    <a:endParaRPr lang="ru-RU" baseline="0" dirty="0" smtClean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0616417783410388"/>
                  <c:y val="-0.1503293820786761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0698563570785129E-2"/>
                  <c:y val="4.1872004765331046E-2"/>
                </c:manualLayout>
              </c:layout>
              <c:tx>
                <c:rich>
                  <a:bodyPr/>
                  <a:lstStyle/>
                  <a:p>
                    <a:r>
                      <a:rPr lang="ru-RU" sz="2500" dirty="0" smtClean="0"/>
                      <a:t>Э</a:t>
                    </a:r>
                    <a:r>
                      <a:rPr lang="ru-RU" dirty="0" smtClean="0"/>
                      <a:t>кономические права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11%</a:t>
                    </a:r>
                    <a:endParaRPr lang="ru-RU" baseline="0" dirty="0" smtClean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5918355143837527E-2"/>
                  <c:y val="5.5954743135668443E-2"/>
                </c:manualLayout>
              </c:layout>
              <c:tx>
                <c:rich>
                  <a:bodyPr/>
                  <a:lstStyle/>
                  <a:p>
                    <a:r>
                      <a:rPr lang="ru-RU" sz="2500" dirty="0" smtClean="0"/>
                      <a:t>П</a:t>
                    </a:r>
                    <a:r>
                      <a:rPr lang="ru-RU" dirty="0" smtClean="0"/>
                      <a:t>олитические права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7%</a:t>
                    </a:r>
                    <a:endParaRPr lang="ru-RU" baseline="0" dirty="0" smtClean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8344387778569584E-2"/>
                  <c:y val="-2.6039130354645428E-2"/>
                </c:manualLayout>
              </c:layout>
              <c:tx>
                <c:rich>
                  <a:bodyPr/>
                  <a:lstStyle/>
                  <a:p>
                    <a:r>
                      <a:rPr lang="ru-RU" sz="2500" dirty="0" smtClean="0"/>
                      <a:t>Э</a:t>
                    </a:r>
                    <a:r>
                      <a:rPr lang="ru-RU" dirty="0" smtClean="0"/>
                      <a:t>кологические права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4%</a:t>
                    </a:r>
                    <a:endParaRPr lang="ru-RU" baseline="0" dirty="0" smtClean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23471975336073772"/>
                  <c:y val="1.2432651800877834E-2"/>
                </c:manualLayout>
              </c:layout>
              <c:tx>
                <c:rich>
                  <a:bodyPr/>
                  <a:lstStyle/>
                  <a:p>
                    <a:r>
                      <a:rPr lang="ru-RU" sz="2500" dirty="0" smtClean="0"/>
                      <a:t>К</a:t>
                    </a:r>
                    <a:r>
                      <a:rPr lang="ru-RU" dirty="0" smtClean="0"/>
                      <a:t>ультурные права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2%</a:t>
                    </a:r>
                    <a:endParaRPr lang="ru-RU" baseline="0" dirty="0" smtClean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500" b="1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Лист1!$H$13:$H$18</c:f>
              <c:strCache>
                <c:ptCount val="6"/>
                <c:pt idx="0">
                  <c:v>Социальные права</c:v>
                </c:pt>
                <c:pt idx="1">
                  <c:v>Гражданские (личные) права</c:v>
                </c:pt>
                <c:pt idx="2">
                  <c:v>Экономические права</c:v>
                </c:pt>
                <c:pt idx="3">
                  <c:v>Политические права</c:v>
                </c:pt>
                <c:pt idx="4">
                  <c:v>Экологические права</c:v>
                </c:pt>
                <c:pt idx="5">
                  <c:v>Культурные права</c:v>
                </c:pt>
              </c:strCache>
            </c:strRef>
          </c:cat>
          <c:val>
            <c:numRef>
              <c:f>Лист1!$I$13:$I$18</c:f>
              <c:numCache>
                <c:formatCode>General</c:formatCode>
                <c:ptCount val="6"/>
                <c:pt idx="0">
                  <c:v>1452</c:v>
                </c:pt>
                <c:pt idx="1">
                  <c:v>1405</c:v>
                </c:pt>
                <c:pt idx="2">
                  <c:v>409</c:v>
                </c:pt>
                <c:pt idx="3">
                  <c:v>267</c:v>
                </c:pt>
                <c:pt idx="4">
                  <c:v>135</c:v>
                </c:pt>
                <c:pt idx="5">
                  <c:v>79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ADCE25-A16D-43D8-B1D3-25DBD2AE3135}" type="datetimeFigureOut">
              <a:rPr lang="ru-RU"/>
              <a:pPr>
                <a:defRPr/>
              </a:pPr>
              <a:t>20.04.2017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00E3F0B-90B4-47A7-B482-8D7D2A1E4E6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490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45AAF33-89A5-42AF-91B0-D4A7827BBE1D}" type="datetimeFigureOut">
              <a:rPr lang="ru-RU"/>
              <a:pPr>
                <a:defRPr/>
              </a:pPr>
              <a:t>20.04.2017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8D8B321-6D26-448D-8C2D-919ADF67A7B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3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Ненадлежащие условия содержания иностранных граждан в Центр временного содержания иностранных граждан и в конвойных помещениях судов</a:t>
            </a:r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C06E728-919D-4F18-9540-14776266900E}" type="slidenum">
              <a:rPr lang="ru-RU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659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01ECB4-2B9D-49EB-820D-1AB373E503D4}" type="slidenum">
              <a:rPr lang="ru-RU" altLang="ru-RU"/>
              <a:pPr/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9980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7162E-D740-4D6E-BC7D-3669761CE0B1}" type="datetime1">
              <a:rPr lang="ru-RU"/>
              <a:pPr>
                <a:defRPr/>
              </a:pPr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7C9F67-F8D9-4CA6-AD0E-EFE08B3BFE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DF598-EE59-4E5E-B332-46FDB338E2ED}" type="datetime1">
              <a:rPr lang="ru-RU"/>
              <a:pPr>
                <a:defRPr/>
              </a:pPr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A2174-5562-4C14-9F3B-D7E223E02C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3A790-0D0A-4C7C-82D6-E09C69560C89}" type="datetime1">
              <a:rPr lang="ru-RU"/>
              <a:pPr>
                <a:defRPr/>
              </a:pPr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8606C-5DA8-47D6-A9C5-85190193A5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A34E3-650A-4BF4-9FC3-264E51044786}" type="datetime1">
              <a:rPr lang="ru-RU"/>
              <a:pPr>
                <a:defRPr/>
              </a:pPr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EC7372-279C-4645-87FE-FEB14D402A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27A35-417E-4209-9B79-D5BFF4706462}" type="datetime1">
              <a:rPr lang="ru-RU"/>
              <a:pPr>
                <a:defRPr/>
              </a:pPr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C9BC1-6775-40A4-9A37-E9B4C26C4B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409FE-2351-470D-8B36-68039F79A8B9}" type="datetime1">
              <a:rPr lang="ru-RU"/>
              <a:pPr>
                <a:defRPr/>
              </a:pPr>
              <a:t>20.04.2017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6627D-782A-414D-B091-160FC4AB7D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35FE7-19EA-408E-BE11-F36EAA128EC0}" type="datetime1">
              <a:rPr lang="ru-RU"/>
              <a:pPr>
                <a:defRPr/>
              </a:pPr>
              <a:t>20.04.2017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F05FA-DEE8-401B-AFC6-740287E8F1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35C70-C0B2-4279-88B8-ED92C105567C}" type="datetime1">
              <a:rPr lang="ru-RU"/>
              <a:pPr>
                <a:defRPr/>
              </a:pPr>
              <a:t>20.04.2017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024F4-2F75-41B7-B160-40161AE646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6E272-C8D1-42C6-83FE-10EEBDEC16A9}" type="datetime1">
              <a:rPr lang="ru-RU"/>
              <a:pPr>
                <a:defRPr/>
              </a:pPr>
              <a:t>20.04.2017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7C240-4539-41F1-85E3-0D17B8375C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5DF53-FCBF-49A7-BBD4-5525499ED3FA}" type="datetime1">
              <a:rPr lang="ru-RU"/>
              <a:pPr>
                <a:defRPr/>
              </a:pPr>
              <a:t>20.04.2017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C793B-C2FA-4677-8279-8CF786E67F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3764E-D26D-4870-A6B9-6A315E929492}" type="datetime1">
              <a:rPr lang="ru-RU"/>
              <a:pPr>
                <a:defRPr/>
              </a:pPr>
              <a:t>20.04.2017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5FCF9-44FA-4E6C-8ABB-51FD1F5FB1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75999">
              <a:srgbClr val="C6D9F1"/>
            </a:gs>
            <a:gs pos="92000">
              <a:srgbClr val="C6D9F1"/>
            </a:gs>
            <a:gs pos="97000">
              <a:srgbClr val="C6D9F1"/>
            </a:gs>
            <a:gs pos="100000">
              <a:srgbClr val="C6D9F1"/>
            </a:gs>
            <a:gs pos="100000">
              <a:srgbClr val="BFBFBF"/>
            </a:gs>
            <a:gs pos="100000">
              <a:srgbClr val="C6D9F1"/>
            </a:gs>
            <a:gs pos="100000">
              <a:srgbClr val="C6D9F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C30468-DB01-4933-BB82-A5C4C5A3F053}" type="datetime1">
              <a:rPr lang="ru-RU"/>
              <a:pPr>
                <a:defRPr/>
              </a:pPr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5270ED1A-7142-4FED-804D-79110F3A3C0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59B2F89-6E15-4707-88F4-11CB004A63CD}" type="slidenum">
              <a:rPr lang="ru-RU"/>
              <a:pPr/>
              <a:t>1</a:t>
            </a:fld>
            <a:endParaRPr lang="ru-RU"/>
          </a:p>
        </p:txBody>
      </p:sp>
      <p:pic>
        <p:nvPicPr>
          <p:cNvPr id="2051" name="Picture 2" descr="C:\Users\layasyreva\Desktop\Рабочий стол1\Новая папка\ЕД-2016\ТЕКСТЫ\облож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0"/>
            <a:ext cx="48514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825625" y="285750"/>
            <a:ext cx="5543550" cy="566738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Право на жилище</a:t>
            </a:r>
            <a:endParaRPr lang="ru-RU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315" name="Заголовок 6"/>
          <p:cNvSpPr txBox="1">
            <a:spLocks/>
          </p:cNvSpPr>
          <p:nvPr/>
        </p:nvSpPr>
        <p:spPr bwMode="auto">
          <a:xfrm>
            <a:off x="1547813" y="5876925"/>
            <a:ext cx="54864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endParaRPr lang="ru-RU" altLang="ru-RU" b="1"/>
          </a:p>
        </p:txBody>
      </p:sp>
      <p:sp>
        <p:nvSpPr>
          <p:cNvPr id="13316" name="Заголовок 6"/>
          <p:cNvSpPr txBox="1">
            <a:spLocks/>
          </p:cNvSpPr>
          <p:nvPr/>
        </p:nvSpPr>
        <p:spPr bwMode="auto">
          <a:xfrm>
            <a:off x="1825625" y="1844675"/>
            <a:ext cx="562927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endParaRPr lang="ru-RU" altLang="ru-RU" sz="2400" b="1"/>
          </a:p>
        </p:txBody>
      </p:sp>
      <p:sp>
        <p:nvSpPr>
          <p:cNvPr id="10" name="Заголовок 6"/>
          <p:cNvSpPr txBox="1">
            <a:spLocks/>
          </p:cNvSpPr>
          <p:nvPr/>
        </p:nvSpPr>
        <p:spPr>
          <a:xfrm>
            <a:off x="52388" y="358775"/>
            <a:ext cx="9080500" cy="276225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fontAlgn="auto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жилья ветеранам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войны –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жилья реабилитированным гражданам – жертвам политических репрессий -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272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8" name="Заголовок 6"/>
          <p:cNvSpPr txBox="1">
            <a:spLocks/>
          </p:cNvSpPr>
          <p:nvPr/>
        </p:nvSpPr>
        <p:spPr bwMode="auto">
          <a:xfrm>
            <a:off x="396875" y="4514850"/>
            <a:ext cx="8393113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42900" indent="-342900" eaLnBrk="1" hangingPunct="1">
              <a:buClr>
                <a:srgbClr val="C00000"/>
              </a:buClr>
              <a:buFont typeface="Wingdings" pitchFamily="2" charset="2"/>
              <a:buChar char="Ø"/>
            </a:pPr>
            <a:endParaRPr lang="ru-RU" altLang="ru-RU" sz="2400" b="1"/>
          </a:p>
        </p:txBody>
      </p:sp>
      <p:sp>
        <p:nvSpPr>
          <p:cNvPr id="13319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6A4537-7C3A-4FC3-9E01-F5D8D0B3B091}" type="slidenum">
              <a:rPr lang="ru-RU"/>
              <a:pPr/>
              <a:t>10</a:t>
            </a:fld>
            <a:endParaRPr lang="ru-RU"/>
          </a:p>
        </p:txBody>
      </p:sp>
      <p:pic>
        <p:nvPicPr>
          <p:cNvPr id="13320" name="Picture 2" descr="C:\Users\User\Desktop\съезд\CM0R8mNC1DY —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50" y="90488"/>
            <a:ext cx="8731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9" descr="C:\Users\layasyreva\AppData\Local\Microsoft\Windows\Temporary Internet Files\Content.Outlook\BGD2Z92H\IMG_10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27387"/>
            <a:ext cx="5583436" cy="37207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825625" y="285750"/>
            <a:ext cx="5543550" cy="566738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Право на жилище</a:t>
            </a:r>
            <a:endParaRPr lang="ru-RU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5363" name="Заголовок 6"/>
          <p:cNvSpPr txBox="1">
            <a:spLocks/>
          </p:cNvSpPr>
          <p:nvPr/>
        </p:nvSpPr>
        <p:spPr bwMode="auto">
          <a:xfrm>
            <a:off x="1547813" y="5876925"/>
            <a:ext cx="54864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endParaRPr lang="ru-RU" altLang="ru-RU" b="1"/>
          </a:p>
        </p:txBody>
      </p:sp>
      <p:sp>
        <p:nvSpPr>
          <p:cNvPr id="15364" name="Заголовок 6"/>
          <p:cNvSpPr txBox="1">
            <a:spLocks/>
          </p:cNvSpPr>
          <p:nvPr/>
        </p:nvSpPr>
        <p:spPr bwMode="auto">
          <a:xfrm>
            <a:off x="1825625" y="1844675"/>
            <a:ext cx="562927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endParaRPr lang="ru-RU" altLang="ru-RU" sz="2400" b="1"/>
          </a:p>
        </p:txBody>
      </p:sp>
      <p:sp>
        <p:nvSpPr>
          <p:cNvPr id="15365" name="Заголовок 6"/>
          <p:cNvSpPr txBox="1">
            <a:spLocks/>
          </p:cNvSpPr>
          <p:nvPr/>
        </p:nvSpPr>
        <p:spPr bwMode="auto">
          <a:xfrm>
            <a:off x="52388" y="358775"/>
            <a:ext cx="90805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endParaRPr lang="ru-RU" sz="2600" b="1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endParaRPr lang="ru-RU" sz="2600" b="1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endParaRPr lang="ru-RU" sz="2600" b="1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endParaRPr lang="ru-RU" sz="2600" b="1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endParaRPr lang="ru-RU" sz="2600" b="1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endParaRPr lang="ru-RU" sz="2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6" name="Заголовок 6"/>
          <p:cNvSpPr txBox="1">
            <a:spLocks/>
          </p:cNvSpPr>
          <p:nvPr/>
        </p:nvSpPr>
        <p:spPr bwMode="auto">
          <a:xfrm>
            <a:off x="239713" y="1463675"/>
            <a:ext cx="87058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42900" indent="-342900" eaLnBrk="1" hangingPunct="1">
              <a:buClr>
                <a:srgbClr val="C00000"/>
              </a:buClr>
              <a:buFont typeface="Wingdings" pitchFamily="2" charset="2"/>
              <a:buChar char="Ø"/>
            </a:pPr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Переселение жителей Березников из зоны провала</a:t>
            </a:r>
          </a:p>
        </p:txBody>
      </p:sp>
      <p:sp>
        <p:nvSpPr>
          <p:cNvPr id="15367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CF71195-485B-49BA-AA55-17FDD40B893D}" type="slidenum">
              <a:rPr lang="ru-RU"/>
              <a:pPr/>
              <a:t>11</a:t>
            </a:fld>
            <a:endParaRPr lang="ru-RU"/>
          </a:p>
        </p:txBody>
      </p:sp>
      <p:pic>
        <p:nvPicPr>
          <p:cNvPr id="15368" name="Picture 2" descr="C:\Users\User\Desktop\съезд\CM0R8mNC1DY —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50" y="90488"/>
            <a:ext cx="8731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837" y="2392756"/>
            <a:ext cx="5982692" cy="3937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825625" y="285750"/>
            <a:ext cx="5543550" cy="566738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Право на жилище</a:t>
            </a:r>
            <a:endParaRPr lang="ru-RU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339" name="Заголовок 6"/>
          <p:cNvSpPr txBox="1">
            <a:spLocks/>
          </p:cNvSpPr>
          <p:nvPr/>
        </p:nvSpPr>
        <p:spPr bwMode="auto">
          <a:xfrm>
            <a:off x="1547813" y="5876925"/>
            <a:ext cx="54864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endParaRPr lang="ru-RU" altLang="ru-RU" b="1"/>
          </a:p>
        </p:txBody>
      </p:sp>
      <p:sp>
        <p:nvSpPr>
          <p:cNvPr id="14340" name="Заголовок 6"/>
          <p:cNvSpPr txBox="1">
            <a:spLocks/>
          </p:cNvSpPr>
          <p:nvPr/>
        </p:nvSpPr>
        <p:spPr bwMode="auto">
          <a:xfrm>
            <a:off x="1825625" y="1844675"/>
            <a:ext cx="562927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endParaRPr lang="ru-RU" altLang="ru-RU" sz="2400" b="1"/>
          </a:p>
        </p:txBody>
      </p:sp>
      <p:sp>
        <p:nvSpPr>
          <p:cNvPr id="10" name="Заголовок 6"/>
          <p:cNvSpPr txBox="1">
            <a:spLocks/>
          </p:cNvSpPr>
          <p:nvPr/>
        </p:nvSpPr>
        <p:spPr>
          <a:xfrm>
            <a:off x="115888" y="981075"/>
            <a:ext cx="8350250" cy="6156325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fontAlgn="auto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качества нового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жилья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лиц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числа детей-сирот и детей, оставшихся без попечения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Пермь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(ул. Дементьева, 52; ул.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Исхакова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43, 45, 49)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Добрянка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(ул. Строителей, 1)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Верещагино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(ул. Мира, 3, 3а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 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пос.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Оверята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(ул. Заводская, 6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Оса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 Монастырская,1а,б,в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448C11-ACFA-4D00-9861-E5456788D919}" type="slidenum">
              <a:rPr lang="ru-RU"/>
              <a:pPr/>
              <a:t>12</a:t>
            </a:fld>
            <a:endParaRPr lang="ru-RU"/>
          </a:p>
        </p:txBody>
      </p:sp>
      <p:pic>
        <p:nvPicPr>
          <p:cNvPr id="14343" name="Picture 2" descr="C:\Users\User\Desktop\съезд\CM0R8mNC1DY —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50" y="90488"/>
            <a:ext cx="8731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2" descr="C:\Users\layasyreva\AppData\Local\Microsoft\Windows\Temporary Internet Files\Content.Outlook\BGD2Z92H\IMG_5614 авг дома для сирот исхаков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99501"/>
            <a:ext cx="4090783" cy="2728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6"/>
          <p:cNvSpPr txBox="1">
            <a:spLocks/>
          </p:cNvSpPr>
          <p:nvPr/>
        </p:nvSpPr>
        <p:spPr bwMode="auto">
          <a:xfrm>
            <a:off x="1866900" y="476250"/>
            <a:ext cx="6408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buClr>
                <a:srgbClr val="C00000"/>
              </a:buClr>
            </a:pPr>
            <a:r>
              <a:rPr lang="ru-RU" altLang="ru-RU" sz="2800" b="1">
                <a:latin typeface="Arial Black" pitchFamily="34" charset="0"/>
              </a:rPr>
              <a:t>Право на эффективную государственную защиту</a:t>
            </a:r>
          </a:p>
        </p:txBody>
      </p:sp>
      <p:sp>
        <p:nvSpPr>
          <p:cNvPr id="16387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1417D20-4B16-47F6-8237-3F84DA29DE5B}" type="slidenum">
              <a:rPr lang="ru-RU"/>
              <a:pPr/>
              <a:t>13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14325" y="752475"/>
            <a:ext cx="8264525" cy="64166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endParaRPr lang="ru-RU" sz="2400" b="1" dirty="0">
              <a:latin typeface="+mn-lt"/>
              <a:cs typeface="+mn-cs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Отказы в возбуждении уголовных дел                   по совершенным преступлениям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Необоснованное возбуждение уголовных дел           и заключение под стражу 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Жалобы на действия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 (бездействие)</a:t>
            </a:r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судебных приставов</a:t>
            </a:r>
            <a:endParaRPr lang="ru-RU" sz="2400" b="1" dirty="0">
              <a:latin typeface="+mn-lt"/>
              <a:cs typeface="+mn-cs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endParaRPr lang="ru-RU" sz="2400" b="1" dirty="0">
              <a:latin typeface="+mn-lt"/>
              <a:cs typeface="+mn-cs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ru-RU" sz="2400" b="1" dirty="0">
              <a:latin typeface="+mn-lt"/>
              <a:cs typeface="+mn-cs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endParaRPr lang="ru-RU" sz="2400" b="1" dirty="0">
              <a:latin typeface="+mn-lt"/>
              <a:cs typeface="+mn-cs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ru-RU" sz="2400" b="1" dirty="0">
              <a:latin typeface="+mn-lt"/>
              <a:cs typeface="+mn-cs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ru-RU" sz="2400" b="1" dirty="0">
              <a:latin typeface="+mn-lt"/>
              <a:cs typeface="+mn-cs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ru-RU" sz="2400" b="1" dirty="0">
              <a:latin typeface="+mn-lt"/>
              <a:cs typeface="+mn-cs"/>
            </a:endParaRPr>
          </a:p>
        </p:txBody>
      </p:sp>
      <p:pic>
        <p:nvPicPr>
          <p:cNvPr id="16389" name="Picture 2" descr="C:\Users\User\Desktop\съезд\CM0R8mNC1DY —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0063" y="127000"/>
            <a:ext cx="8731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 descr="H:\Архив УПЧ Том II до 2016\ФОТО 2016\ДЛЯ ОТПРАВКИ ФОТО ЕД-16\4 ЭКОНОМИЧЕСКИЕ - готово\IMG_6175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587" y="3573910"/>
            <a:ext cx="4611603" cy="30764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съезд\CM0R8mNC1DY —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172450" y="188913"/>
            <a:ext cx="873125" cy="431800"/>
          </a:xfrm>
        </p:spPr>
      </p:pic>
      <p:sp>
        <p:nvSpPr>
          <p:cNvPr id="17411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62AD28-25EC-4F5C-9006-9FD93AD72F2A}" type="slidenum">
              <a:rPr lang="ru-RU"/>
              <a:pPr/>
              <a:t>14</a:t>
            </a:fld>
            <a:endParaRPr lang="ru-RU"/>
          </a:p>
        </p:txBody>
      </p:sp>
      <p:sp>
        <p:nvSpPr>
          <p:cNvPr id="9" name="Заголовок 5"/>
          <p:cNvSpPr txBox="1">
            <a:spLocks/>
          </p:cNvSpPr>
          <p:nvPr/>
        </p:nvSpPr>
        <p:spPr bwMode="auto">
          <a:xfrm>
            <a:off x="179388" y="196850"/>
            <a:ext cx="91440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Clr>
                <a:srgbClr val="C00000"/>
              </a:buClr>
              <a:defRPr/>
            </a:pPr>
            <a:r>
              <a:rPr lang="ru-RU" alt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Право на достоинство</a:t>
            </a:r>
            <a:endParaRPr lang="ru-RU" alt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413" name="Прямоугольник 9"/>
          <p:cNvSpPr>
            <a:spLocks noChangeArrowheads="1"/>
          </p:cNvSpPr>
          <p:nvPr/>
        </p:nvSpPr>
        <p:spPr bwMode="auto">
          <a:xfrm>
            <a:off x="328613" y="1082675"/>
            <a:ext cx="82804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700" b="1">
                <a:latin typeface="Times New Roman" pitchFamily="18" charset="0"/>
                <a:cs typeface="Times New Roman" pitchFamily="18" charset="0"/>
              </a:rPr>
              <a:t>Ненадлежащие условия содержания иностранных граждан в Центр временного содержания иностранных граждан и в конвойных помещениях судов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740" y="2836863"/>
            <a:ext cx="3046228" cy="3911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672" y="2836863"/>
            <a:ext cx="2952328" cy="3829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6"/>
          <p:cNvSpPr txBox="1">
            <a:spLocks/>
          </p:cNvSpPr>
          <p:nvPr/>
        </p:nvSpPr>
        <p:spPr bwMode="auto">
          <a:xfrm>
            <a:off x="1825625" y="1844675"/>
            <a:ext cx="562927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endParaRPr lang="ru-RU" altLang="ru-RU" sz="2400" b="1"/>
          </a:p>
        </p:txBody>
      </p:sp>
      <p:sp>
        <p:nvSpPr>
          <p:cNvPr id="19459" name="Заголовок 6"/>
          <p:cNvSpPr txBox="1">
            <a:spLocks/>
          </p:cNvSpPr>
          <p:nvPr/>
        </p:nvSpPr>
        <p:spPr bwMode="auto">
          <a:xfrm>
            <a:off x="509588" y="4154488"/>
            <a:ext cx="8393112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42900" indent="-342900" eaLnBrk="1" hangingPunct="1">
              <a:buClr>
                <a:srgbClr val="C00000"/>
              </a:buClr>
              <a:buFont typeface="Wingdings" pitchFamily="2" charset="2"/>
              <a:buChar char="Ø"/>
            </a:pPr>
            <a:endParaRPr lang="ru-RU" altLang="ru-RU" sz="2400" b="1"/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0" y="427038"/>
            <a:ext cx="9144000" cy="91598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Право на охрану здоровья и медицинскую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помощь</a:t>
            </a:r>
          </a:p>
        </p:txBody>
      </p:sp>
      <p:sp>
        <p:nvSpPr>
          <p:cNvPr id="19461" name="Заголовок 6"/>
          <p:cNvSpPr txBox="1">
            <a:spLocks/>
          </p:cNvSpPr>
          <p:nvPr/>
        </p:nvSpPr>
        <p:spPr bwMode="auto">
          <a:xfrm>
            <a:off x="539750" y="1844675"/>
            <a:ext cx="8289925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42900" indent="-342900" algn="just" eaLnBrk="1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ru-RU" altLang="ru-RU" sz="3200" b="1">
                <a:latin typeface="Times New Roman" pitchFamily="18" charset="0"/>
                <a:cs typeface="Times New Roman" pitchFamily="18" charset="0"/>
              </a:rPr>
              <a:t>Проблема территориальной доступности медицинской помощи (15 коллективных жалоб) </a:t>
            </a:r>
          </a:p>
          <a:p>
            <a:pPr marL="342900" indent="-342900" algn="just" eaLnBrk="1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ru-RU" altLang="ru-RU" sz="3200" b="1">
                <a:latin typeface="Times New Roman" pitchFamily="18" charset="0"/>
                <a:cs typeface="Times New Roman" pitchFamily="18" charset="0"/>
              </a:rPr>
              <a:t>Отсутствие узких специалистов</a:t>
            </a:r>
          </a:p>
          <a:p>
            <a:pPr marL="342900" indent="-342900" algn="just" eaLnBrk="1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ru-RU" altLang="ru-RU" sz="3200" b="1">
                <a:latin typeface="Times New Roman" pitchFamily="18" charset="0"/>
                <a:cs typeface="Times New Roman" pitchFamily="18" charset="0"/>
              </a:rPr>
              <a:t>Длительность ожидания первичного приема в краевом онкологическом диспансере </a:t>
            </a:r>
          </a:p>
        </p:txBody>
      </p:sp>
      <p:sp>
        <p:nvSpPr>
          <p:cNvPr id="1946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D6E8F9A-63DE-4EEE-BDAA-82F75362E871}" type="slidenum">
              <a:rPr lang="ru-RU"/>
              <a:pPr/>
              <a:t>15</a:t>
            </a:fld>
            <a:endParaRPr lang="ru-RU"/>
          </a:p>
        </p:txBody>
      </p:sp>
      <p:sp>
        <p:nvSpPr>
          <p:cNvPr id="19463" name="Заголовок 6"/>
          <p:cNvSpPr txBox="1">
            <a:spLocks/>
          </p:cNvSpPr>
          <p:nvPr/>
        </p:nvSpPr>
        <p:spPr bwMode="auto">
          <a:xfrm>
            <a:off x="539750" y="5084763"/>
            <a:ext cx="84963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42900" indent="-342900" algn="just" eaLnBrk="1" hangingPunct="1">
              <a:buClr>
                <a:srgbClr val="C00000"/>
              </a:buClr>
              <a:buFont typeface="Wingdings" pitchFamily="2" charset="2"/>
              <a:buChar char="Ø"/>
            </a:pPr>
            <a:endParaRPr lang="ru-RU" altLang="ru-RU" sz="2400" b="1"/>
          </a:p>
        </p:txBody>
      </p:sp>
      <p:sp>
        <p:nvSpPr>
          <p:cNvPr id="19464" name="Заголовок 6"/>
          <p:cNvSpPr txBox="1">
            <a:spLocks/>
          </p:cNvSpPr>
          <p:nvPr/>
        </p:nvSpPr>
        <p:spPr bwMode="auto">
          <a:xfrm>
            <a:off x="539750" y="4422775"/>
            <a:ext cx="594518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42900" indent="-342900" algn="just" eaLnBrk="1" hangingPunct="1">
              <a:buClr>
                <a:srgbClr val="C00000"/>
              </a:buClr>
              <a:buFont typeface="Wingdings" pitchFamily="2" charset="2"/>
              <a:buChar char="Ø"/>
            </a:pPr>
            <a:endParaRPr lang="ru-RU" altLang="ru-RU" sz="2400" b="1"/>
          </a:p>
        </p:txBody>
      </p:sp>
      <p:pic>
        <p:nvPicPr>
          <p:cNvPr id="19465" name="Picture 2" descr="C:\Users\User\Desktop\съезд\CM0R8mNC1DY —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75" y="74613"/>
            <a:ext cx="8731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6"/>
          <p:cNvSpPr txBox="1">
            <a:spLocks/>
          </p:cNvSpPr>
          <p:nvPr/>
        </p:nvSpPr>
        <p:spPr bwMode="auto">
          <a:xfrm>
            <a:off x="0" y="512763"/>
            <a:ext cx="91440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buClr>
                <a:srgbClr val="C00000"/>
              </a:buClr>
            </a:pPr>
            <a:r>
              <a:rPr lang="ru-RU" altLang="ru-RU" sz="2800" b="1">
                <a:latin typeface="Arial Black" pitchFamily="34" charset="0"/>
                <a:cs typeface="Times New Roman" pitchFamily="18" charset="0"/>
              </a:rPr>
              <a:t>Право на участие в управлении делами государства </a:t>
            </a:r>
          </a:p>
        </p:txBody>
      </p:sp>
      <p:sp>
        <p:nvSpPr>
          <p:cNvPr id="20483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129065C-B380-4B40-A536-A1BB821E7BCC}" type="slidenum">
              <a:rPr lang="ru-RU"/>
              <a:pPr/>
              <a:t>16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9388" y="1268413"/>
            <a:ext cx="8597900" cy="4894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механизмов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учета мнения жителей при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и проведении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публичных слушаний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системы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включения граждан в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делами государства (невыполнение </a:t>
            </a:r>
            <a:b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полном объеме Указов Президента РФ от 07.05.2012г.     № 601)</a:t>
            </a:r>
          </a:p>
        </p:txBody>
      </p:sp>
      <p:pic>
        <p:nvPicPr>
          <p:cNvPr id="16389" name="Picture 2" descr="C:\Users\layasyreva\AppData\Local\Microsoft\Windows\Temporary Internet Files\Content.Outlook\BGD2Z92H\IMG_94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911" y="1887538"/>
            <a:ext cx="4111377" cy="27409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2" descr="C:\Users\User\Desktop\съезд\CM0R8mNC1DY —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0063" y="80963"/>
            <a:ext cx="8731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6"/>
          <p:cNvSpPr txBox="1">
            <a:spLocks/>
          </p:cNvSpPr>
          <p:nvPr/>
        </p:nvSpPr>
        <p:spPr bwMode="auto">
          <a:xfrm>
            <a:off x="468313" y="5884863"/>
            <a:ext cx="839152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42900" indent="-342900" eaLnBrk="1" hangingPunct="1">
              <a:buClr>
                <a:srgbClr val="C00000"/>
              </a:buClr>
              <a:buFont typeface="Wingdings" pitchFamily="2" charset="2"/>
              <a:buChar char="Ø"/>
            </a:pPr>
            <a:endParaRPr lang="ru-RU" altLang="ru-RU" sz="2400" b="1"/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-53975" y="282575"/>
            <a:ext cx="9144000" cy="7112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Право на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свободу мирных собраний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1508" name="Заголовок 6"/>
          <p:cNvSpPr txBox="1">
            <a:spLocks/>
          </p:cNvSpPr>
          <p:nvPr/>
        </p:nvSpPr>
        <p:spPr bwMode="auto">
          <a:xfrm>
            <a:off x="993775" y="3275013"/>
            <a:ext cx="6592888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457200" indent="-457200" eaLnBrk="1" hangingPunct="1">
              <a:buClr>
                <a:srgbClr val="C00000"/>
              </a:buClr>
              <a:buFont typeface="Wingdings" pitchFamily="2" charset="2"/>
              <a:buChar char="Ø"/>
            </a:pPr>
            <a:endParaRPr lang="ru-RU" altLang="ru-RU" sz="2400" b="1"/>
          </a:p>
        </p:txBody>
      </p:sp>
      <p:sp>
        <p:nvSpPr>
          <p:cNvPr id="13" name="Заголовок 6"/>
          <p:cNvSpPr txBox="1">
            <a:spLocks/>
          </p:cNvSpPr>
          <p:nvPr/>
        </p:nvSpPr>
        <p:spPr>
          <a:xfrm>
            <a:off x="323850" y="1158875"/>
            <a:ext cx="8216900" cy="32813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fontAlgn="auto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Необоснованное привлечение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административной ответственности</a:t>
            </a:r>
          </a:p>
          <a:p>
            <a:pPr marL="457200" indent="-457200" fontAlgn="auto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Незаконное ограничение права на проведение одиночного пикета</a:t>
            </a:r>
          </a:p>
          <a:p>
            <a:pPr marL="457200" indent="-457200" fontAlgn="auto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Необоснованные отказы в проведении публичных мероприятий  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2800" dirty="0" smtClean="0"/>
              <a:t>  </a:t>
            </a:r>
          </a:p>
          <a:p>
            <a:pPr lvl="1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ru-RU" sz="2400" b="1" dirty="0">
              <a:latin typeface="+mn-lt"/>
              <a:cs typeface="+mn-cs"/>
            </a:endParaRPr>
          </a:p>
        </p:txBody>
      </p:sp>
      <p:sp>
        <p:nvSpPr>
          <p:cNvPr id="21510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952C67B-49FC-4F8D-8989-D0DE47712183}" type="slidenum">
              <a:rPr lang="ru-RU"/>
              <a:pPr/>
              <a:t>17</a:t>
            </a:fld>
            <a:endParaRPr lang="ru-RU"/>
          </a:p>
        </p:txBody>
      </p:sp>
      <p:pic>
        <p:nvPicPr>
          <p:cNvPr id="21511" name="Picture 2" descr="C:\Users\User\Desktop\съезд\CM0R8mNC1DY —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9250" y="115888"/>
            <a:ext cx="963613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layasyreva\Desktop\Рабочий стол1\Новая папка\Митинги\IMG_02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912" y="3343221"/>
            <a:ext cx="3961951" cy="28438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37" y="3717032"/>
            <a:ext cx="4241647" cy="2823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6"/>
          <p:cNvSpPr txBox="1">
            <a:spLocks/>
          </p:cNvSpPr>
          <p:nvPr/>
        </p:nvSpPr>
        <p:spPr>
          <a:xfrm>
            <a:off x="755650" y="361950"/>
            <a:ext cx="7488238" cy="94615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3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Эффективность защиты прав человека </a:t>
            </a:r>
            <a:r>
              <a:rPr lang="ru-RU" sz="3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 </a:t>
            </a:r>
            <a:r>
              <a:rPr lang="ru-RU" sz="3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Пермском крае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1484313"/>
            <a:ext cx="9144000" cy="15081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Восстановлены нарушенные права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71%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случаев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2" name="Picture 2" descr="C:\Users\User\Desktop\съезд\CM0R8mNC1DY —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7988" y="90488"/>
            <a:ext cx="9652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76550"/>
            <a:ext cx="9144000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6"/>
          <p:cNvSpPr txBox="1">
            <a:spLocks/>
          </p:cNvSpPr>
          <p:nvPr/>
        </p:nvSpPr>
        <p:spPr>
          <a:xfrm>
            <a:off x="755650" y="328613"/>
            <a:ext cx="7488238" cy="94615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3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Восстановление нарушенных прав требует:</a:t>
            </a:r>
            <a:endParaRPr lang="ru-RU" sz="3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355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5289841-3454-4B5A-9700-6734D65D041C}" type="slidenum">
              <a:rPr lang="ru-RU"/>
              <a:pPr/>
              <a:t>19</a:t>
            </a:fld>
            <a:endParaRPr lang="ru-RU"/>
          </a:p>
        </p:txBody>
      </p:sp>
      <p:sp>
        <p:nvSpPr>
          <p:cNvPr id="23556" name="Прямоугольник 7"/>
          <p:cNvSpPr>
            <a:spLocks noChangeArrowheads="1"/>
          </p:cNvSpPr>
          <p:nvPr/>
        </p:nvSpPr>
        <p:spPr bwMode="auto">
          <a:xfrm>
            <a:off x="185738" y="1239838"/>
            <a:ext cx="8353425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 eaLnBrk="1" hangingPunct="1">
              <a:buClr>
                <a:srgbClr val="C00000"/>
              </a:buClr>
              <a:buFont typeface="Wingdings" pitchFamily="2" charset="2"/>
              <a:buChar char="Ø"/>
            </a:pPr>
            <a:r>
              <a:rPr lang="ru-RU" altLang="ru-RU" sz="3200" b="1">
                <a:latin typeface="Times New Roman" pitchFamily="18" charset="0"/>
                <a:cs typeface="Times New Roman" pitchFamily="18" charset="0"/>
              </a:rPr>
              <a:t>Межведомственного и межуровневого взаимодействия</a:t>
            </a:r>
          </a:p>
          <a:p>
            <a:pPr marL="285750" indent="-285750" algn="just" eaLnBrk="1" hangingPunct="1">
              <a:buClr>
                <a:srgbClr val="C00000"/>
              </a:buClr>
              <a:buFont typeface="Wingdings" pitchFamily="2" charset="2"/>
              <a:buChar char="Ø"/>
            </a:pPr>
            <a:endParaRPr lang="ru-RU" altLang="ru-RU" sz="3200" b="1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eaLnBrk="1" hangingPunct="1">
              <a:buClr>
                <a:srgbClr val="C00000"/>
              </a:buClr>
              <a:buFont typeface="Wingdings" pitchFamily="2" charset="2"/>
              <a:buChar char="Ø"/>
            </a:pPr>
            <a:endParaRPr lang="ru-RU" altLang="ru-RU" sz="3200" b="1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eaLnBrk="1" hangingPunct="1">
              <a:buClr>
                <a:srgbClr val="C00000"/>
              </a:buClr>
              <a:buFont typeface="Wingdings" pitchFamily="2" charset="2"/>
              <a:buChar char="Ø"/>
            </a:pPr>
            <a:endParaRPr lang="ru-RU" altLang="ru-RU" sz="3200" b="1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eaLnBrk="1" hangingPunct="1">
              <a:buClr>
                <a:srgbClr val="C00000"/>
              </a:buClr>
              <a:buFont typeface="Wingdings" pitchFamily="2" charset="2"/>
              <a:buChar char="Ø"/>
            </a:pPr>
            <a:endParaRPr lang="ru-RU" altLang="ru-RU" sz="3200" b="1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eaLnBrk="1" hangingPunct="1">
              <a:buClr>
                <a:srgbClr val="C00000"/>
              </a:buClr>
              <a:buFont typeface="Wingdings" pitchFamily="2" charset="2"/>
              <a:buChar char="Ø"/>
            </a:pPr>
            <a:endParaRPr lang="ru-RU" altLang="ru-RU" sz="3200" b="1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eaLnBrk="1" hangingPunct="1">
              <a:buClr>
                <a:srgbClr val="C00000"/>
              </a:buClr>
              <a:buFont typeface="Wingdings" pitchFamily="2" charset="2"/>
              <a:buChar char="Ø"/>
            </a:pPr>
            <a:endParaRPr lang="ru-RU" altLang="ru-RU" sz="3200" b="1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eaLnBrk="1" hangingPunct="1">
              <a:buClr>
                <a:srgbClr val="C00000"/>
              </a:buClr>
              <a:buFont typeface="Wingdings" pitchFamily="2" charset="2"/>
              <a:buChar char="Ø"/>
            </a:pPr>
            <a:endParaRPr lang="ru-RU" altLang="ru-RU" sz="3200" b="1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eaLnBrk="1" hangingPunct="1">
              <a:buClr>
                <a:srgbClr val="C00000"/>
              </a:buClr>
              <a:buFont typeface="Wingdings" pitchFamily="2" charset="2"/>
              <a:buChar char="Ø"/>
            </a:pPr>
            <a:r>
              <a:rPr lang="ru-RU" altLang="ru-RU" sz="3200" b="1">
                <a:latin typeface="Times New Roman" pitchFamily="18" charset="0"/>
                <a:cs typeface="Times New Roman" pitchFamily="18" charset="0"/>
              </a:rPr>
              <a:t>Включения в решение проблем граждан </a:t>
            </a:r>
            <a:br>
              <a:rPr lang="ru-RU" altLang="ru-RU" sz="3200" b="1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>
                <a:latin typeface="Times New Roman" pitchFamily="18" charset="0"/>
                <a:cs typeface="Times New Roman" pitchFamily="18" charset="0"/>
              </a:rPr>
              <a:t>и общественности </a:t>
            </a:r>
          </a:p>
        </p:txBody>
      </p:sp>
      <p:pic>
        <p:nvPicPr>
          <p:cNvPr id="23557" name="Picture 2" descr="C:\Users\User\Desktop\съезд\CM0R8mNC1DY —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7988" y="90488"/>
            <a:ext cx="9652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C:\Users\layasyreva\AppData\Local\Microsoft\Windows\Temporary Internet Files\Content.Outlook\BGD2Z92H\IMG_88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195567"/>
            <a:ext cx="5178425" cy="3451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3999">
              <a:srgbClr val="FFFFFF"/>
            </a:gs>
            <a:gs pos="75999">
              <a:srgbClr val="C6D9F1"/>
            </a:gs>
            <a:gs pos="92000">
              <a:srgbClr val="C6D9F1"/>
            </a:gs>
            <a:gs pos="97000">
              <a:srgbClr val="C6D9F1"/>
            </a:gs>
            <a:gs pos="100000">
              <a:srgbClr val="C6D9F1"/>
            </a:gs>
            <a:gs pos="100000">
              <a:srgbClr val="BFBFBF"/>
            </a:gs>
            <a:gs pos="100000">
              <a:srgbClr val="C6D9F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428625"/>
            <a:ext cx="9144000" cy="566738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Важные события – 2016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123" name="Заголовок 6"/>
          <p:cNvSpPr txBox="1">
            <a:spLocks/>
          </p:cNvSpPr>
          <p:nvPr/>
        </p:nvSpPr>
        <p:spPr bwMode="auto">
          <a:xfrm>
            <a:off x="1547813" y="5876925"/>
            <a:ext cx="54864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endParaRPr lang="ru-RU" altLang="ru-RU" b="1"/>
          </a:p>
        </p:txBody>
      </p:sp>
      <p:sp>
        <p:nvSpPr>
          <p:cNvPr id="5124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C050CAE-9893-4FF6-B31B-0F62DB8F517C}" type="slidenum">
              <a:rPr lang="ru-RU"/>
              <a:pPr/>
              <a:t>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3850" y="1254125"/>
            <a:ext cx="8383588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 eaLnBrk="1" fontAlgn="auto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20-летие вступления России в Совет Европы</a:t>
            </a:r>
          </a:p>
          <a:p>
            <a:pPr algn="ctr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 eaLnBrk="1" fontAlgn="auto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Выборы депутатов Государственной Думы Федерального Собрания, Законодательного Собрания Пермского края, органов местного самоуправления</a:t>
            </a:r>
          </a:p>
          <a:p>
            <a:pPr algn="ctr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 eaLnBrk="1" fontAlgn="auto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100-летие классического университета, медицинского университета и высшего образования на Урале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5126" name="Picture 2" descr="C:\Users\User\Desktop\съезд\CM0R8mNC1DY —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75" y="255588"/>
            <a:ext cx="87312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188" y="1700213"/>
            <a:ext cx="4184650" cy="3367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6"/>
          <p:cNvSpPr txBox="1">
            <a:spLocks/>
          </p:cNvSpPr>
          <p:nvPr/>
        </p:nvSpPr>
        <p:spPr>
          <a:xfrm>
            <a:off x="792163" y="393700"/>
            <a:ext cx="7764462" cy="56673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buClr>
                <a:srgbClr val="C00000"/>
              </a:buClr>
              <a:defRPr/>
            </a:pPr>
            <a:endParaRPr lang="ru-RU" sz="2400" dirty="0" smtClean="0"/>
          </a:p>
          <a:p>
            <a:pPr algn="ctr" fontAlgn="auto"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Жертвы насилия в семье </a:t>
            </a:r>
          </a:p>
        </p:txBody>
      </p:sp>
      <p:sp>
        <p:nvSpPr>
          <p:cNvPr id="17" name="Заголовок 6"/>
          <p:cNvSpPr txBox="1">
            <a:spLocks/>
          </p:cNvSpPr>
          <p:nvPr/>
        </p:nvSpPr>
        <p:spPr>
          <a:xfrm>
            <a:off x="177800" y="1330325"/>
            <a:ext cx="7943850" cy="446405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2016 году пострадало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4570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- 3338 женщин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- 683 несовершеннолетних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549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мужчин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defRPr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система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выявлению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сопровождению жертв семейных и бытовых конфликтов</a:t>
            </a:r>
          </a:p>
        </p:txBody>
      </p:sp>
      <p:sp>
        <p:nvSpPr>
          <p:cNvPr id="24581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7B47ED0-3A1B-438D-8409-5B4CF7EA6325}" type="slidenum">
              <a:rPr lang="ru-RU"/>
              <a:pPr/>
              <a:t>20</a:t>
            </a:fld>
            <a:endParaRPr lang="ru-RU"/>
          </a:p>
        </p:txBody>
      </p:sp>
      <p:pic>
        <p:nvPicPr>
          <p:cNvPr id="24582" name="Picture 2" descr="C:\Users\User\Desktop\съезд\CM0R8mNC1DY —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0063" y="80963"/>
            <a:ext cx="8731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6"/>
          <p:cNvSpPr txBox="1">
            <a:spLocks/>
          </p:cNvSpPr>
          <p:nvPr/>
        </p:nvSpPr>
        <p:spPr bwMode="auto">
          <a:xfrm>
            <a:off x="1547813" y="5876925"/>
            <a:ext cx="54864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endParaRPr lang="ru-RU" altLang="ru-RU" b="1"/>
          </a:p>
        </p:txBody>
      </p:sp>
      <p:sp>
        <p:nvSpPr>
          <p:cNvPr id="27651" name="Заголовок 6"/>
          <p:cNvSpPr txBox="1">
            <a:spLocks/>
          </p:cNvSpPr>
          <p:nvPr/>
        </p:nvSpPr>
        <p:spPr bwMode="auto">
          <a:xfrm>
            <a:off x="1825625" y="1844675"/>
            <a:ext cx="562927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endParaRPr lang="ru-RU" altLang="ru-RU" sz="2400" b="1"/>
          </a:p>
        </p:txBody>
      </p:sp>
      <p:sp>
        <p:nvSpPr>
          <p:cNvPr id="27652" name="Заголовок 6"/>
          <p:cNvSpPr txBox="1">
            <a:spLocks/>
          </p:cNvSpPr>
          <p:nvPr/>
        </p:nvSpPr>
        <p:spPr bwMode="auto">
          <a:xfrm>
            <a:off x="468313" y="5884863"/>
            <a:ext cx="839152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42900" indent="-342900" eaLnBrk="1" hangingPunct="1">
              <a:buClr>
                <a:srgbClr val="C00000"/>
              </a:buClr>
              <a:buFont typeface="Wingdings" pitchFamily="2" charset="2"/>
              <a:buChar char="Ø"/>
            </a:pPr>
            <a:endParaRPr lang="ru-RU" altLang="ru-RU" sz="2400" b="1"/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323528" y="1844824"/>
            <a:ext cx="8598346" cy="4248472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малоимущих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 с детьми – 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89,9 тыс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бедных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 с детьми – 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31 тыс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Новая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выведения семей из состояния бедности - 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контракт: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в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заключено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1052 социальных контракта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(доходы повысила 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541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семья, около 34% семей вышли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состояния бедности)</a:t>
            </a:r>
            <a:endParaRPr 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endParaRPr lang="ru-RU" sz="2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7654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622832D-8463-4FC6-B3F3-CEABBD0D674A}" type="slidenum">
              <a:rPr lang="ru-RU"/>
              <a:pPr/>
              <a:t>21</a:t>
            </a:fld>
            <a:endParaRPr lang="ru-RU"/>
          </a:p>
        </p:txBody>
      </p:sp>
      <p:sp>
        <p:nvSpPr>
          <p:cNvPr id="13" name="Заголовок 6"/>
          <p:cNvSpPr txBox="1">
            <a:spLocks/>
          </p:cNvSpPr>
          <p:nvPr/>
        </p:nvSpPr>
        <p:spPr>
          <a:xfrm>
            <a:off x="0" y="785813"/>
            <a:ext cx="9144000" cy="61753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Проблемы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бедности малоимущих семей с детьми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7656" name="Picture 2" descr="C:\Users\User\Desktop\съезд\CM0R8mNC1DY —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75" y="80963"/>
            <a:ext cx="8731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6"/>
          <p:cNvSpPr txBox="1">
            <a:spLocks/>
          </p:cNvSpPr>
          <p:nvPr/>
        </p:nvSpPr>
        <p:spPr>
          <a:xfrm>
            <a:off x="755650" y="484188"/>
            <a:ext cx="7488238" cy="94615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3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Восстановление нарушенных прав требует:</a:t>
            </a:r>
            <a:endParaRPr lang="ru-RU" sz="3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867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2523AB9-9B1B-4B8E-963E-5EE00D1DF070}" type="slidenum">
              <a:rPr lang="ru-RU"/>
              <a:pPr/>
              <a:t>22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5288" y="1795463"/>
            <a:ext cx="8353425" cy="39703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Неукоснительного соблюдения Закона Пермского края «Об Уполномоченном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правам человека в Пермском крае» государственными органами, органами местного самоуправления и должностными лицами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Уважения человеческого достоинства всеми должностными лицами в Пермском крае</a:t>
            </a:r>
          </a:p>
        </p:txBody>
      </p:sp>
      <p:pic>
        <p:nvPicPr>
          <p:cNvPr id="28677" name="Picture 2" descr="C:\Users\User\Desktop\съезд\CM0R8mNC1DY —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7988" y="90488"/>
            <a:ext cx="9652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6"/>
          <p:cNvSpPr txBox="1">
            <a:spLocks/>
          </p:cNvSpPr>
          <p:nvPr/>
        </p:nvSpPr>
        <p:spPr bwMode="auto">
          <a:xfrm>
            <a:off x="179512" y="1772816"/>
            <a:ext cx="8712968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C00000"/>
              </a:buClr>
              <a:buFontTx/>
              <a:buNone/>
              <a:defRPr/>
            </a:pPr>
            <a:r>
              <a:rPr lang="ru-RU" alt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«Человек, его права и свободы</a:t>
            </a:r>
            <a:br>
              <a:rPr lang="ru-RU" alt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являются высшей ценностью»</a:t>
            </a:r>
          </a:p>
          <a:p>
            <a:pPr algn="r" eaLnBrk="1" hangingPunct="1">
              <a:spcBef>
                <a:spcPct val="0"/>
              </a:spcBef>
              <a:buClr>
                <a:srgbClr val="C00000"/>
              </a:buClr>
              <a:buFontTx/>
              <a:buNone/>
              <a:defRPr/>
            </a:pPr>
            <a:endParaRPr lang="ru-RU" altLang="ru-RU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spcBef>
                <a:spcPct val="0"/>
              </a:spcBef>
              <a:buClr>
                <a:srgbClr val="C00000"/>
              </a:buClr>
              <a:buFontTx/>
              <a:buNone/>
              <a:defRPr/>
            </a:pPr>
            <a:r>
              <a:rPr lang="ru-RU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Ст.2 Конституции Российской Федерации</a:t>
            </a:r>
          </a:p>
        </p:txBody>
      </p:sp>
      <p:sp>
        <p:nvSpPr>
          <p:cNvPr id="29699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A807143-9922-4BB3-A5B0-4CED33091A5E}" type="slidenum">
              <a:rPr lang="ru-RU"/>
              <a:pPr/>
              <a:t>23</a:t>
            </a:fld>
            <a:endParaRPr lang="ru-RU" dirty="0"/>
          </a:p>
        </p:txBody>
      </p:sp>
      <p:pic>
        <p:nvPicPr>
          <p:cNvPr id="29700" name="Объект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6700" y="188913"/>
            <a:ext cx="23780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6"/>
          <p:cNvSpPr txBox="1">
            <a:spLocks/>
          </p:cNvSpPr>
          <p:nvPr/>
        </p:nvSpPr>
        <p:spPr bwMode="auto">
          <a:xfrm>
            <a:off x="22225" y="3500438"/>
            <a:ext cx="91440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buClr>
                <a:srgbClr val="C00000"/>
              </a:buClr>
            </a:pPr>
            <a:r>
              <a:rPr lang="ru-RU" altLang="ru-RU" sz="3600" b="1">
                <a:latin typeface="Arial Black" pitchFamily="34" charset="0"/>
              </a:rPr>
              <a:t>Спасибо за внимание!</a:t>
            </a:r>
          </a:p>
        </p:txBody>
      </p:sp>
      <p:sp>
        <p:nvSpPr>
          <p:cNvPr id="30723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EEBC99-07CD-40BB-B3BA-C88EC177D656}" type="slidenum">
              <a:rPr lang="ru-RU"/>
              <a:pPr/>
              <a:t>24</a:t>
            </a:fld>
            <a:endParaRPr lang="ru-RU"/>
          </a:p>
        </p:txBody>
      </p:sp>
      <p:sp>
        <p:nvSpPr>
          <p:cNvPr id="30724" name="Заголовок 6"/>
          <p:cNvSpPr txBox="1">
            <a:spLocks/>
          </p:cNvSpPr>
          <p:nvPr/>
        </p:nvSpPr>
        <p:spPr bwMode="auto">
          <a:xfrm>
            <a:off x="-9525" y="4797425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buClr>
                <a:srgbClr val="C00000"/>
              </a:buClr>
            </a:pPr>
            <a:r>
              <a:rPr lang="ru-RU" altLang="ru-RU" b="1"/>
              <a:t> </a:t>
            </a:r>
          </a:p>
          <a:p>
            <a:pPr algn="ctr" eaLnBrk="1" hangingPunct="1">
              <a:buClr>
                <a:srgbClr val="C00000"/>
              </a:buClr>
            </a:pPr>
            <a:r>
              <a:rPr lang="ru-RU" altLang="ru-RU">
                <a:latin typeface="Arial" charset="0"/>
              </a:rPr>
              <a:t>614006 г.Пермь, ул.Ленина, 51 </a:t>
            </a:r>
          </a:p>
          <a:p>
            <a:pPr algn="ctr" eaLnBrk="1" hangingPunct="1">
              <a:buClr>
                <a:srgbClr val="C00000"/>
              </a:buClr>
            </a:pPr>
            <a:r>
              <a:rPr lang="ru-RU" altLang="ru-RU">
                <a:latin typeface="Arial" charset="0"/>
              </a:rPr>
              <a:t>(342)217-76-70</a:t>
            </a:r>
          </a:p>
          <a:p>
            <a:pPr algn="ctr" eaLnBrk="1" hangingPunct="1">
              <a:buClr>
                <a:srgbClr val="C00000"/>
              </a:buClr>
            </a:pPr>
            <a:r>
              <a:rPr lang="ru-RU" altLang="ru-RU">
                <a:latin typeface="Arial" charset="0"/>
              </a:rPr>
              <a:t>www.ombudsman.perm.ru</a:t>
            </a:r>
            <a:br>
              <a:rPr lang="ru-RU" altLang="ru-RU">
                <a:latin typeface="Arial" charset="0"/>
              </a:rPr>
            </a:br>
            <a:r>
              <a:rPr lang="ru-RU" altLang="ru-RU">
                <a:latin typeface="Arial" charset="0"/>
              </a:rPr>
              <a:t>E-mail: ombudsman@uppc.permkrai.ru </a:t>
            </a:r>
          </a:p>
        </p:txBody>
      </p:sp>
      <p:pic>
        <p:nvPicPr>
          <p:cNvPr id="10" name="Picture 2" descr="C:\Users\User\Desktop\съезд\CM0R8mNC1DY —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550308"/>
            <a:ext cx="5265877" cy="26063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07B4F3-3120-45D9-81A9-96D76BD44FDD}" type="slidenum">
              <a:rPr lang="ru-RU"/>
              <a:pPr/>
              <a:t>25</a:t>
            </a:fld>
            <a:endParaRPr lang="ru-RU"/>
          </a:p>
        </p:txBody>
      </p:sp>
      <p:pic>
        <p:nvPicPr>
          <p:cNvPr id="24579" name="Picture 2" descr="C:\Users\layasyreva\Desktop\Рабочий стол1\Новая папка\ЕД-2016\ТЕКСТЫ\облож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0"/>
            <a:ext cx="48514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735E7EE-3D49-4BB0-8C32-20AFCC7FD0B1}" type="slidenum">
              <a:rPr lang="ru-RU"/>
              <a:pPr/>
              <a:t>26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7663" y="1419225"/>
            <a:ext cx="8505825" cy="54625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endParaRPr lang="ru-RU" sz="2500" b="1" dirty="0">
              <a:latin typeface="+mn-lt"/>
              <a:cs typeface="+mn-cs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мерах по выполнению Постановления Правительства Пермского края № 1316-п </a:t>
            </a:r>
            <a:b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государственной программы «Доступная среда. Реабилитация и создание условий для социальной интеграции инвалидов Пермского края»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ходе исполнения Закона Пермского края № 1832-389 </a:t>
            </a:r>
            <a:b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государственной социальной помощи в Пермском крае» в части оказания государственной социальной помощи малоимущим семьям, в том числе, </a:t>
            </a:r>
            <a:b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социального контракта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endParaRPr lang="ru-RU" sz="24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5" y="188913"/>
            <a:ext cx="9144000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Комитет по социальной политике Законодательного Собрания Пермского края в 2017 году планирует заслушать информацию Правительства Пермского края:</a:t>
            </a:r>
          </a:p>
        </p:txBody>
      </p:sp>
      <p:pic>
        <p:nvPicPr>
          <p:cNvPr id="32773" name="Picture 2" descr="C:\Users\User\Desktop\съезд\CM0R8mNC1DY —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7988" y="90488"/>
            <a:ext cx="9652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1523B2-C473-4DDE-BEA0-FCE40630B192}" type="slidenum">
              <a:rPr lang="ru-RU"/>
              <a:pPr/>
              <a:t>27</a:t>
            </a:fld>
            <a:endParaRPr lang="ru-RU"/>
          </a:p>
        </p:txBody>
      </p:sp>
      <p:sp>
        <p:nvSpPr>
          <p:cNvPr id="33795" name="Прямоугольник 7"/>
          <p:cNvSpPr>
            <a:spLocks noChangeArrowheads="1"/>
          </p:cNvSpPr>
          <p:nvPr/>
        </p:nvSpPr>
        <p:spPr bwMode="auto">
          <a:xfrm>
            <a:off x="179388" y="2012950"/>
            <a:ext cx="8507412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 eaLnBrk="1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ru-RU" altLang="ru-RU" sz="2600" b="1">
                <a:latin typeface="Times New Roman" pitchFamily="18" charset="0"/>
                <a:cs typeface="Times New Roman" pitchFamily="18" charset="0"/>
              </a:rPr>
              <a:t>Постоянно действующей рабочей группе по вопросам обеспечения безопасности и правопорядка </a:t>
            </a:r>
            <a:br>
              <a:rPr lang="ru-RU" altLang="ru-RU" sz="2600" b="1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600" b="1">
                <a:latin typeface="Times New Roman" pitchFamily="18" charset="0"/>
                <a:cs typeface="Times New Roman" pitchFamily="18" charset="0"/>
              </a:rPr>
              <a:t>в Пермском крае заслушать Правительство края по вопросу о выполнении рекомендаций Круглого стола «Межведомственное и межсекторное взаимодействие по вопросам защиты прав жертв семейного </a:t>
            </a:r>
            <a:br>
              <a:rPr lang="ru-RU" altLang="ru-RU" sz="2600" b="1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600" b="1">
                <a:latin typeface="Times New Roman" pitchFamily="18" charset="0"/>
                <a:cs typeface="Times New Roman" pitchFamily="18" charset="0"/>
              </a:rPr>
              <a:t>и бытового насилия»</a:t>
            </a:r>
          </a:p>
          <a:p>
            <a:pPr marL="285750" indent="-285750" algn="just" eaLnBrk="1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463" y="614363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Рекомендации Комитета по государственной политике и местному самоуправлению </a:t>
            </a:r>
          </a:p>
        </p:txBody>
      </p:sp>
      <p:pic>
        <p:nvPicPr>
          <p:cNvPr id="33797" name="Picture 2" descr="C:\Users\User\Desktop\съезд\CM0R8mNC1DY —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7988" y="90488"/>
            <a:ext cx="9652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AEDB9C0-C007-4525-92BE-8534DC600203}" type="slidenum">
              <a:rPr lang="ru-RU"/>
              <a:pPr/>
              <a:t>28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17500" y="795338"/>
            <a:ext cx="8507413" cy="59864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Уполномоченному по правам человека </a:t>
            </a:r>
            <a:b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Администрации губернатора края провести в июне 2017 года экспертный Круглый стол по профилактике нарушений свободы мирных собраний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Совету муниципальных образований Пермского края разработать модельное положение о публичных слушаниях на местном уровне</a:t>
            </a:r>
            <a:r>
              <a:rPr lang="ru-RU" sz="2800" dirty="0"/>
              <a:t> 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установления порядка учета мнения граждан по вопросам, выносимым на публичное обсуждение в соответствие </a:t>
            </a:r>
            <a:b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требованиями главы 5 Федерального закона </a:t>
            </a:r>
            <a:b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06.10.2003 № 131-ФЗ «Об общих принципах организации местного самоуправления в Российской Федерации»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379413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Рекомендации Комитета по государственной политике и местному самоуправлению </a:t>
            </a:r>
          </a:p>
        </p:txBody>
      </p:sp>
      <p:pic>
        <p:nvPicPr>
          <p:cNvPr id="34821" name="Picture 2" descr="C:\Users\User\Desktop\съезд\CM0R8mNC1DY —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8800" y="44450"/>
            <a:ext cx="9652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-25400" y="188913"/>
            <a:ext cx="9144000" cy="56673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Важные события – 2016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147" name="Заголовок 6"/>
          <p:cNvSpPr txBox="1">
            <a:spLocks/>
          </p:cNvSpPr>
          <p:nvPr/>
        </p:nvSpPr>
        <p:spPr bwMode="auto">
          <a:xfrm>
            <a:off x="1547813" y="5876925"/>
            <a:ext cx="54864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endParaRPr lang="ru-RU" altLang="ru-RU" b="1"/>
          </a:p>
        </p:txBody>
      </p:sp>
      <p:sp>
        <p:nvSpPr>
          <p:cNvPr id="614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4E2A26-C5C0-468E-B8D0-FE0D0DDE15AA}" type="slidenum">
              <a:rPr lang="ru-RU"/>
              <a:pPr/>
              <a:t>3</a:t>
            </a:fld>
            <a:endParaRPr lang="ru-RU"/>
          </a:p>
        </p:txBody>
      </p:sp>
      <p:pic>
        <p:nvPicPr>
          <p:cNvPr id="6149" name="Picture 2" descr="C:\Users\User\Desktop\съезд\CM0R8mNC1DY —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75" y="255588"/>
            <a:ext cx="87312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layasyreva\Downloads\JH2A59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86" y="980728"/>
            <a:ext cx="8758793" cy="57511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-25400" y="188913"/>
            <a:ext cx="9144000" cy="56673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Важные события – 2016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171" name="Заголовок 6"/>
          <p:cNvSpPr txBox="1">
            <a:spLocks/>
          </p:cNvSpPr>
          <p:nvPr/>
        </p:nvSpPr>
        <p:spPr bwMode="auto">
          <a:xfrm>
            <a:off x="1547813" y="5876925"/>
            <a:ext cx="54864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endParaRPr lang="ru-RU" altLang="ru-RU" b="1"/>
          </a:p>
        </p:txBody>
      </p:sp>
      <p:sp>
        <p:nvSpPr>
          <p:cNvPr id="717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8A343A2-7483-4EFF-84A0-59F30A51C328}" type="slidenum">
              <a:rPr lang="ru-RU"/>
              <a:pPr/>
              <a:t>4</a:t>
            </a:fld>
            <a:endParaRPr lang="ru-RU"/>
          </a:p>
        </p:txBody>
      </p:sp>
      <p:pic>
        <p:nvPicPr>
          <p:cNvPr id="7173" name="Picture 2" descr="C:\Users\User\Desktop\съезд\CM0R8mNC1DY —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75" y="255588"/>
            <a:ext cx="87312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layasyreva\AppData\Local\Microsoft\Windows\Temporary Internet Files\Content.Outlook\BGD2Z92H\SM9RIlHn6u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836559" cy="5793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 descr="C:\Users\layasyreva\AppData\Local\Microsoft\Windows\Temporary Internet Files\Content.Outlook\BGD2Z92H\IMG_9301 прием в единый день прие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99" y="3154362"/>
            <a:ext cx="4427537" cy="2951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-106363" y="785813"/>
            <a:ext cx="9144001" cy="104616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Сколько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было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жалоб и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обращений к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Уполномоченному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в 2016 году </a:t>
            </a:r>
            <a:endParaRPr lang="ru-RU" sz="32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8196" name="Заголовок 6"/>
          <p:cNvSpPr txBox="1">
            <a:spLocks/>
          </p:cNvSpPr>
          <p:nvPr/>
        </p:nvSpPr>
        <p:spPr bwMode="auto">
          <a:xfrm>
            <a:off x="1825625" y="1844675"/>
            <a:ext cx="562927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endParaRPr lang="ru-RU" altLang="ru-RU" sz="2400" b="1"/>
          </a:p>
        </p:txBody>
      </p:sp>
      <p:sp>
        <p:nvSpPr>
          <p:cNvPr id="8197" name="Заголовок 6"/>
          <p:cNvSpPr txBox="1">
            <a:spLocks/>
          </p:cNvSpPr>
          <p:nvPr/>
        </p:nvSpPr>
        <p:spPr bwMode="auto">
          <a:xfrm>
            <a:off x="1825625" y="2411413"/>
            <a:ext cx="562927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endParaRPr lang="ru-RU" altLang="ru-RU" sz="2400" b="1"/>
          </a:p>
        </p:txBody>
      </p:sp>
      <p:sp>
        <p:nvSpPr>
          <p:cNvPr id="819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67BC5D9-BFF6-41D2-BEA3-938C4D58447E}" type="slidenum">
              <a:rPr lang="ru-RU"/>
              <a:pPr/>
              <a:t>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9388" y="1960563"/>
            <a:ext cx="8569325" cy="36941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Обратилось 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8731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 (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7813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обращений):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3209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жалобы (41% от общего количества обращений)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211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обращение –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коллективные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(подписали 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1789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человек)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00" name="Picture 2" descr="C:\Users\User\Desktop\съезд\CM0R8mNC1DY —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7688" y="68263"/>
            <a:ext cx="8731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6"/>
          <p:cNvSpPr txBox="1">
            <a:spLocks/>
          </p:cNvSpPr>
          <p:nvPr/>
        </p:nvSpPr>
        <p:spPr bwMode="auto">
          <a:xfrm>
            <a:off x="1844675" y="1844675"/>
            <a:ext cx="562927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endParaRPr lang="ru-RU" altLang="ru-RU" sz="2400" b="1"/>
          </a:p>
        </p:txBody>
      </p:sp>
      <p:sp>
        <p:nvSpPr>
          <p:cNvPr id="9219" name="Заголовок 6"/>
          <p:cNvSpPr txBox="1">
            <a:spLocks/>
          </p:cNvSpPr>
          <p:nvPr/>
        </p:nvSpPr>
        <p:spPr bwMode="auto">
          <a:xfrm>
            <a:off x="1825625" y="2411413"/>
            <a:ext cx="562927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endParaRPr lang="ru-RU" altLang="ru-RU" sz="2400" b="1"/>
          </a:p>
        </p:txBody>
      </p:sp>
      <p:sp>
        <p:nvSpPr>
          <p:cNvPr id="922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981AD5-2819-41AB-B95D-39472F2EA12F}" type="slidenum">
              <a:rPr lang="ru-RU"/>
              <a:pPr/>
              <a:t>6</a:t>
            </a:fld>
            <a:endParaRPr lang="ru-RU"/>
          </a:p>
        </p:txBody>
      </p:sp>
      <p:sp>
        <p:nvSpPr>
          <p:cNvPr id="9221" name="Rectangle 2"/>
          <p:cNvSpPr>
            <a:spLocks noChangeArrowheads="1"/>
          </p:cNvSpPr>
          <p:nvPr/>
        </p:nvSpPr>
        <p:spPr bwMode="auto">
          <a:xfrm>
            <a:off x="0" y="95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9222" name="TextBox 4"/>
          <p:cNvSpPr txBox="1">
            <a:spLocks noChangeArrowheads="1"/>
          </p:cNvSpPr>
          <p:nvPr/>
        </p:nvSpPr>
        <p:spPr bwMode="auto">
          <a:xfrm>
            <a:off x="7812088" y="344488"/>
            <a:ext cx="185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9223" name="Rectangle 89"/>
          <p:cNvSpPr>
            <a:spLocks noChangeArrowheads="1"/>
          </p:cNvSpPr>
          <p:nvPr/>
        </p:nvSpPr>
        <p:spPr bwMode="auto">
          <a:xfrm>
            <a:off x="900113" y="1609725"/>
            <a:ext cx="6416675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endParaRPr lang="ru-RU" altLang="ru-RU"/>
          </a:p>
        </p:txBody>
      </p:sp>
      <p:pic>
        <p:nvPicPr>
          <p:cNvPr id="9224" name="Picture 2" descr="C:\Users\User\Desktop\съезд\CM0R8mNC1DY —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0238" y="95250"/>
            <a:ext cx="8731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763" y="180975"/>
            <a:ext cx="91440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1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Структура нарушенных прав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1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в 2016 году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/>
        </p:nvGraphicFramePr>
        <p:xfrm>
          <a:off x="-972616" y="1268760"/>
          <a:ext cx="11305256" cy="5805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6"/>
          <p:cNvSpPr txBox="1">
            <a:spLocks/>
          </p:cNvSpPr>
          <p:nvPr/>
        </p:nvSpPr>
        <p:spPr bwMode="auto">
          <a:xfrm>
            <a:off x="1547813" y="5876925"/>
            <a:ext cx="54864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endParaRPr lang="ru-RU" altLang="ru-RU" b="1"/>
          </a:p>
        </p:txBody>
      </p:sp>
      <p:sp>
        <p:nvSpPr>
          <p:cNvPr id="10243" name="Заголовок 6"/>
          <p:cNvSpPr txBox="1">
            <a:spLocks/>
          </p:cNvSpPr>
          <p:nvPr/>
        </p:nvSpPr>
        <p:spPr bwMode="auto">
          <a:xfrm>
            <a:off x="1825625" y="1844675"/>
            <a:ext cx="562927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endParaRPr lang="ru-RU" altLang="ru-RU" sz="2400" b="1"/>
          </a:p>
        </p:txBody>
      </p:sp>
      <p:sp>
        <p:nvSpPr>
          <p:cNvPr id="10244" name="Заголовок 6"/>
          <p:cNvSpPr txBox="1">
            <a:spLocks/>
          </p:cNvSpPr>
          <p:nvPr/>
        </p:nvSpPr>
        <p:spPr bwMode="auto">
          <a:xfrm>
            <a:off x="395288" y="2924175"/>
            <a:ext cx="8393112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42900" indent="-342900" eaLnBrk="1" hangingPunct="1">
              <a:buClr>
                <a:srgbClr val="C00000"/>
              </a:buClr>
              <a:buFont typeface="Wingdings" pitchFamily="2" charset="2"/>
              <a:buChar char="Ø"/>
            </a:pPr>
            <a:endParaRPr lang="ru-RU" altLang="ru-RU" sz="2400" b="1"/>
          </a:p>
        </p:txBody>
      </p:sp>
      <p:sp>
        <p:nvSpPr>
          <p:cNvPr id="1024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11BB15-85BA-4D05-B19F-AE5A199C81C9}" type="slidenum">
              <a:rPr lang="ru-RU"/>
              <a:pPr/>
              <a:t>7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3175" y="149225"/>
            <a:ext cx="9144000" cy="566738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Право на жилище  </a:t>
            </a:r>
            <a:endParaRPr lang="ru-RU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900" y="836613"/>
            <a:ext cx="8710613" cy="34004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sz="27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 определены подходы к обеспечению временным жилым помещением утративших единственное жилье (</a:t>
            </a:r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56 %</a:t>
            </a:r>
            <a:r>
              <a:rPr lang="ru-RU" sz="27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обеспечены временным жильем)</a:t>
            </a:r>
          </a:p>
          <a:p>
            <a:pPr marL="457200" indent="-457200" algn="just"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sz="27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Из </a:t>
            </a:r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48</a:t>
            </a:r>
            <a:r>
              <a:rPr lang="ru-RU" sz="27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территорий только в </a:t>
            </a:r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17-и</a:t>
            </a:r>
            <a:r>
              <a:rPr lang="ru-RU" sz="27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все граждане обеспечены временным жильем в полном объеме</a:t>
            </a:r>
          </a:p>
          <a:p>
            <a:pPr marL="457200" indent="-457200" algn="just"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ru-RU" sz="26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defRPr/>
            </a:pPr>
            <a:endParaRPr lang="ru-RU" sz="2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0248" name="Picture 2" descr="C:\Users\User\Desktop\съезд\CM0R8mNC1DY —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50" y="115888"/>
            <a:ext cx="87312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 descr="C:\Users\layasyreva\AppData\Local\Microsoft\Windows\Temporary Internet Files\Content.Outlook\BGD2Z92H\06862f922e3f44198c7e329297366d6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136900"/>
            <a:ext cx="4921374" cy="3584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63713" y="30163"/>
            <a:ext cx="5543550" cy="56673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Право на жилище</a:t>
            </a:r>
            <a:endParaRPr lang="ru-RU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267" name="Заголовок 6"/>
          <p:cNvSpPr txBox="1">
            <a:spLocks/>
          </p:cNvSpPr>
          <p:nvPr/>
        </p:nvSpPr>
        <p:spPr bwMode="auto">
          <a:xfrm>
            <a:off x="1547813" y="5876925"/>
            <a:ext cx="54864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endParaRPr lang="ru-RU" altLang="ru-RU" b="1"/>
          </a:p>
        </p:txBody>
      </p:sp>
      <p:sp>
        <p:nvSpPr>
          <p:cNvPr id="11268" name="Заголовок 6"/>
          <p:cNvSpPr txBox="1">
            <a:spLocks/>
          </p:cNvSpPr>
          <p:nvPr/>
        </p:nvSpPr>
        <p:spPr bwMode="auto">
          <a:xfrm>
            <a:off x="1825625" y="1844675"/>
            <a:ext cx="562927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endParaRPr lang="ru-RU" altLang="ru-RU" sz="2400" b="1"/>
          </a:p>
        </p:txBody>
      </p:sp>
      <p:sp>
        <p:nvSpPr>
          <p:cNvPr id="11269" name="Заголовок 6"/>
          <p:cNvSpPr txBox="1">
            <a:spLocks/>
          </p:cNvSpPr>
          <p:nvPr/>
        </p:nvSpPr>
        <p:spPr bwMode="auto">
          <a:xfrm>
            <a:off x="358775" y="836613"/>
            <a:ext cx="8351838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</a:pPr>
            <a:endParaRPr lang="ru-RU" alt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0" name="Заголовок 6"/>
          <p:cNvSpPr txBox="1">
            <a:spLocks/>
          </p:cNvSpPr>
          <p:nvPr/>
        </p:nvSpPr>
        <p:spPr bwMode="auto">
          <a:xfrm>
            <a:off x="444500" y="2276475"/>
            <a:ext cx="839152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42900" indent="-342900" eaLnBrk="1" hangingPunct="1">
              <a:buClr>
                <a:srgbClr val="C00000"/>
              </a:buClr>
              <a:buFont typeface="Wingdings" pitchFamily="2" charset="2"/>
              <a:buChar char="Ø"/>
            </a:pPr>
            <a:endParaRPr lang="ru-RU" altLang="ru-RU" sz="2400" b="1"/>
          </a:p>
        </p:txBody>
      </p:sp>
      <p:sp>
        <p:nvSpPr>
          <p:cNvPr id="11271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591606-B943-4E89-98E2-D3644910CFE7}" type="slidenum">
              <a:rPr lang="ru-RU"/>
              <a:pPr/>
              <a:t>8</a:t>
            </a:fld>
            <a:endParaRPr lang="ru-RU"/>
          </a:p>
        </p:txBody>
      </p:sp>
      <p:pic>
        <p:nvPicPr>
          <p:cNvPr id="11272" name="Picture 2" descr="C:\Users\User\Desktop\съезд\CM0R8mNC1DY —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50" y="90488"/>
            <a:ext cx="8731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57163" y="565150"/>
            <a:ext cx="8266112" cy="444737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defRPr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переселения из аварийного жилья:</a:t>
            </a:r>
          </a:p>
          <a:p>
            <a:pPr marL="342900" indent="-342900" algn="just"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2012 по 2016 год объем аварийного жилья  увеличился в 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3,5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раза </a:t>
            </a:r>
          </a:p>
          <a:p>
            <a:pPr marL="342900" indent="-342900" algn="just"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Александровск, Кунгур, Пермь,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Губаха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Краснокамск, Кудымкар, Чайковский, Чусовой, Чернушка,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Чернушинский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Нытвенский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Гайнский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районы, пос. Октябрьский, Усолье </a:t>
            </a:r>
          </a:p>
          <a:p>
            <a:pPr algn="just"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defRPr/>
            </a:pPr>
            <a:endParaRPr lang="ru-RU"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обрушенных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аварийных зданий - 9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6" name="Picture 10" descr="C:\Users\layasyreva\AppData\Local\Microsoft\Windows\Temporary Internet Files\Content.Outlook\BGD2Z92H\858F0FC9-32B8-4FAA-A7EE-AD8C7A740310_w1023_s_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02" y="3711439"/>
            <a:ext cx="4572000" cy="30577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825625" y="285750"/>
            <a:ext cx="5543550" cy="566738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Право на жилище</a:t>
            </a:r>
            <a:endParaRPr lang="ru-RU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291" name="Заголовок 6"/>
          <p:cNvSpPr txBox="1">
            <a:spLocks/>
          </p:cNvSpPr>
          <p:nvPr/>
        </p:nvSpPr>
        <p:spPr bwMode="auto">
          <a:xfrm>
            <a:off x="1825625" y="1844675"/>
            <a:ext cx="562927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endParaRPr lang="ru-RU" altLang="ru-RU" sz="2400" b="1"/>
          </a:p>
        </p:txBody>
      </p:sp>
      <p:sp>
        <p:nvSpPr>
          <p:cNvPr id="10245" name="Заголовок 6"/>
          <p:cNvSpPr txBox="1">
            <a:spLocks/>
          </p:cNvSpPr>
          <p:nvPr/>
        </p:nvSpPr>
        <p:spPr bwMode="auto">
          <a:xfrm>
            <a:off x="336550" y="4941888"/>
            <a:ext cx="8605838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Tx/>
              <a:buNone/>
              <a:defRPr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eaLnBrk="1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Проблема сноса жилых домов, расположенных вблизи магистральных трубопроводов </a:t>
            </a:r>
          </a:p>
          <a:p>
            <a:pPr algn="just" eaLnBrk="1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Tx/>
              <a:buNone/>
              <a:defRPr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(г. Пермь,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Добрянский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 eaLnBrk="1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Tx/>
              <a:buNone/>
              <a:defRPr/>
            </a:pP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Краснокамский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 eaLnBrk="1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Tx/>
              <a:buNone/>
              <a:defRPr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Пермский, </a:t>
            </a:r>
          </a:p>
          <a:p>
            <a:pPr algn="just" eaLnBrk="1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Tx/>
              <a:buNone/>
              <a:defRPr/>
            </a:pP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Бардымский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 eaLnBrk="1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Tx/>
              <a:buNone/>
              <a:defRPr/>
            </a:pP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Осинский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 eaLnBrk="1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Tx/>
              <a:buNone/>
              <a:defRPr/>
            </a:pP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Очерский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районы)</a:t>
            </a:r>
          </a:p>
          <a:p>
            <a:pPr algn="just" eaLnBrk="1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Tx/>
              <a:buNone/>
              <a:defRPr/>
            </a:pPr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eaLnBrk="1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Проблема «обманутых</a:t>
            </a:r>
          </a:p>
          <a:p>
            <a:pPr algn="just" eaLnBrk="1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charset="0"/>
              <a:buNone/>
              <a:defRPr/>
            </a:pP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ольщиков»:</a:t>
            </a:r>
          </a:p>
          <a:p>
            <a:pPr algn="just" eaLnBrk="1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charset="0"/>
              <a:buNone/>
              <a:defRPr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г. Пермь («Первый Пермский микрорайон»),               г.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Кизел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Култаевское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сельское поселение </a:t>
            </a:r>
          </a:p>
          <a:p>
            <a:pPr algn="just" eaLnBrk="1" hangingPunct="1">
              <a:spcBef>
                <a:spcPct val="0"/>
              </a:spcBef>
              <a:buClr>
                <a:srgbClr val="C00000"/>
              </a:buClr>
              <a:buFontTx/>
              <a:buNone/>
              <a:defRPr/>
            </a:pPr>
            <a:endParaRPr lang="ru-RU" alt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Tx/>
              <a:buNone/>
              <a:defRPr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3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BE31DF5-A62F-49D9-94A6-5053C15B8B04}" type="slidenum">
              <a:rPr lang="ru-RU"/>
              <a:pPr/>
              <a:t>9</a:t>
            </a:fld>
            <a:endParaRPr lang="ru-RU"/>
          </a:p>
        </p:txBody>
      </p:sp>
      <p:pic>
        <p:nvPicPr>
          <p:cNvPr id="12294" name="Picture 2" descr="C:\Users\User\Desktop\съезд\CM0R8mNC1DY —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50" y="90488"/>
            <a:ext cx="8731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0" descr="C:\Users\layasyreva\Desktop\Рабочий стол1\Новая папка\ЕД-2016\IMG_5738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773238"/>
            <a:ext cx="4578350" cy="34528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9507</TotalTime>
  <Words>708</Words>
  <Application>Microsoft Office PowerPoint</Application>
  <PresentationFormat>Экран (4:3)</PresentationFormat>
  <Paragraphs>194</Paragraphs>
  <Slides>28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Arial Black</vt:lpstr>
      <vt:lpstr>Calibri</vt:lpstr>
      <vt:lpstr>Times New Roman</vt:lpstr>
      <vt:lpstr>Wingdings</vt:lpstr>
      <vt:lpstr>Тема Office</vt:lpstr>
      <vt:lpstr>Презентация PowerPoint</vt:lpstr>
      <vt:lpstr>Важные события – 2016 </vt:lpstr>
      <vt:lpstr>Важные события – 2016 </vt:lpstr>
      <vt:lpstr>Важные события – 2016 </vt:lpstr>
      <vt:lpstr>  Сколько было жалоб и обращений к Уполномоченному  в 2016 году </vt:lpstr>
      <vt:lpstr>Презентация PowerPoint</vt:lpstr>
      <vt:lpstr>Право на жилище  </vt:lpstr>
      <vt:lpstr>Право на жилище</vt:lpstr>
      <vt:lpstr>Право на жилище</vt:lpstr>
      <vt:lpstr>Право на жилище</vt:lpstr>
      <vt:lpstr>Право на жилище</vt:lpstr>
      <vt:lpstr>Право на жилище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Павлова Элина Сергеевна</dc:creator>
  <cp:lastModifiedBy>Цыпуштанова Александра Михайловна</cp:lastModifiedBy>
  <cp:revision>411</cp:revision>
  <cp:lastPrinted>2017-04-20T04:16:56Z</cp:lastPrinted>
  <dcterms:created xsi:type="dcterms:W3CDTF">2016-03-01T10:24:31Z</dcterms:created>
  <dcterms:modified xsi:type="dcterms:W3CDTF">2017-04-20T04:24:50Z</dcterms:modified>
</cp:coreProperties>
</file>