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86" r:id="rId4"/>
    <p:sldId id="287" r:id="rId5"/>
    <p:sldId id="288" r:id="rId6"/>
    <p:sldId id="289" r:id="rId7"/>
    <p:sldId id="282" r:id="rId8"/>
    <p:sldId id="29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суицидов</a:t>
            </a:r>
          </a:p>
        </c:rich>
      </c:tx>
      <c:layout>
        <c:manualLayout>
          <c:xMode val="edge"/>
          <c:yMode val="edge"/>
          <c:x val="0.35113888888888889"/>
          <c:y val="9.2383915014733808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9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288320"/>
        <c:axId val="113289856"/>
      </c:barChart>
      <c:catAx>
        <c:axId val="113288320"/>
        <c:scaling>
          <c:orientation val="minMax"/>
        </c:scaling>
        <c:delete val="0"/>
        <c:axPos val="l"/>
        <c:majorTickMark val="none"/>
        <c:minorTickMark val="none"/>
        <c:tickLblPos val="nextTo"/>
        <c:crossAx val="113289856"/>
        <c:crosses val="autoZero"/>
        <c:auto val="1"/>
        <c:lblAlgn val="ctr"/>
        <c:lblOffset val="100"/>
        <c:noMultiLvlLbl val="0"/>
      </c:catAx>
      <c:valAx>
        <c:axId val="113289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28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ЖАЛОБ ПО ВОПРОСУ ОКАЗАНИЯ МЕДИЦИНСКОЙ ПОМОЩИ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229</c:v>
                </c:pt>
                <c:pt idx="1">
                  <c:v>210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117440"/>
        <c:axId val="109118976"/>
      </c:barChart>
      <c:catAx>
        <c:axId val="109117440"/>
        <c:scaling>
          <c:orientation val="minMax"/>
        </c:scaling>
        <c:delete val="0"/>
        <c:axPos val="l"/>
        <c:majorTickMark val="none"/>
        <c:minorTickMark val="none"/>
        <c:tickLblPos val="nextTo"/>
        <c:crossAx val="109118976"/>
        <c:crosses val="autoZero"/>
        <c:auto val="1"/>
        <c:lblAlgn val="ctr"/>
        <c:lblOffset val="100"/>
        <c:noMultiLvlLbl val="0"/>
      </c:catAx>
      <c:valAx>
        <c:axId val="109118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11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ЖАЛОБ, ПОСТУПИВШИХ </a:t>
            </a:r>
          </a:p>
          <a:p>
            <a:pPr>
              <a:defRPr sz="1400"/>
            </a:pPr>
            <a:r>
              <a:rPr lang="ru-RU" sz="1400"/>
              <a:t>ИЗ УЧРЕЖДЕНИЙ УИС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Лист1!$E$2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cat>
            <c:strRef>
              <c:f>Лист1!$F$1:$G$1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Лист1!$F$2:$G$2</c:f>
              <c:numCache>
                <c:formatCode>General</c:formatCode>
                <c:ptCount val="2"/>
                <c:pt idx="0">
                  <c:v>146</c:v>
                </c:pt>
                <c:pt idx="1">
                  <c:v>150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688704"/>
        <c:axId val="109690240"/>
      </c:barChart>
      <c:catAx>
        <c:axId val="109688704"/>
        <c:scaling>
          <c:orientation val="minMax"/>
        </c:scaling>
        <c:delete val="0"/>
        <c:axPos val="l"/>
        <c:majorTickMark val="none"/>
        <c:minorTickMark val="none"/>
        <c:tickLblPos val="nextTo"/>
        <c:crossAx val="109690240"/>
        <c:crosses val="autoZero"/>
        <c:auto val="1"/>
        <c:lblAlgn val="ctr"/>
        <c:lblOffset val="100"/>
        <c:noMultiLvlLbl val="0"/>
      </c:catAx>
      <c:valAx>
        <c:axId val="109690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68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НЕПРЕДОСТАВЛЕНИЕ </a:t>
            </a:r>
          </a:p>
          <a:p>
            <a:pPr>
              <a:defRPr sz="1400"/>
            </a:pPr>
            <a:r>
              <a:rPr lang="ru-RU" sz="1400" dirty="0" smtClean="0"/>
              <a:t>МЕДИЦИНСКОЙ ПОМОЩИ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Лист1!$A$4:$A$13</c:f>
              <c:strCache>
                <c:ptCount val="10"/>
                <c:pt idx="0">
                  <c:v>ИК-28</c:v>
                </c:pt>
                <c:pt idx="1">
                  <c:v>ик-32</c:v>
                </c:pt>
                <c:pt idx="2">
                  <c:v>СИЗО-1</c:v>
                </c:pt>
                <c:pt idx="3">
                  <c:v>ИК-10</c:v>
                </c:pt>
                <c:pt idx="4">
                  <c:v>ИК-9</c:v>
                </c:pt>
                <c:pt idx="5">
                  <c:v>СИЗО-4</c:v>
                </c:pt>
                <c:pt idx="6">
                  <c:v>ИК-2</c:v>
                </c:pt>
                <c:pt idx="7">
                  <c:v>ИК-11</c:v>
                </c:pt>
                <c:pt idx="8">
                  <c:v>ИК-12</c:v>
                </c:pt>
                <c:pt idx="9">
                  <c:v>КП-39</c:v>
                </c:pt>
              </c:strCache>
            </c:strRef>
          </c:cat>
          <c:val>
            <c:numRef>
              <c:f>Лист1!$B$4:$B$13</c:f>
              <c:numCache>
                <c:formatCode>General</c:formatCode>
                <c:ptCount val="10"/>
                <c:pt idx="0">
                  <c:v>19</c:v>
                </c:pt>
                <c:pt idx="1">
                  <c:v>15</c:v>
                </c:pt>
                <c:pt idx="2">
                  <c:v>15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727744"/>
        <c:axId val="109729280"/>
      </c:barChart>
      <c:catAx>
        <c:axId val="1097277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9729280"/>
        <c:crosses val="autoZero"/>
        <c:auto val="1"/>
        <c:lblAlgn val="ctr"/>
        <c:lblOffset val="100"/>
        <c:noMultiLvlLbl val="0"/>
      </c:catAx>
      <c:valAx>
        <c:axId val="109729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72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ЖАЛОБ НА КАЧЕСТВО МЕДИЦИНСКОЙ ПОМОЩИ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Лист1!$I$2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cat>
            <c:strRef>
              <c:f>Лист1!$J$1:$K$1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Лист1!$J$2:$K$2</c:f>
              <c:numCache>
                <c:formatCode>General</c:formatCode>
                <c:ptCount val="2"/>
                <c:pt idx="0">
                  <c:v>41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9746048"/>
        <c:axId val="109747584"/>
      </c:barChart>
      <c:catAx>
        <c:axId val="109746048"/>
        <c:scaling>
          <c:orientation val="minMax"/>
        </c:scaling>
        <c:delete val="0"/>
        <c:axPos val="l"/>
        <c:majorTickMark val="none"/>
        <c:minorTickMark val="none"/>
        <c:tickLblPos val="nextTo"/>
        <c:crossAx val="109747584"/>
        <c:crosses val="autoZero"/>
        <c:auto val="1"/>
        <c:lblAlgn val="ctr"/>
        <c:lblOffset val="100"/>
        <c:noMultiLvlLbl val="0"/>
      </c:catAx>
      <c:valAx>
        <c:axId val="109747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74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ДИНАМИКА ЖАЛОБ НА ОБЕСПЕЧЕНИЕ МЕДИКАМЕНТАМИ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Лист1!$M$2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cat>
            <c:strRef>
              <c:f>Лист1!$N$1:$O$1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Лист1!$N$2:$O$2</c:f>
              <c:numCache>
                <c:formatCode>General</c:formatCode>
                <c:ptCount val="2"/>
                <c:pt idx="0">
                  <c:v>36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4234112"/>
        <c:axId val="134235648"/>
      </c:barChart>
      <c:catAx>
        <c:axId val="1342341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34235648"/>
        <c:crosses val="autoZero"/>
        <c:auto val="1"/>
        <c:lblAlgn val="ctr"/>
        <c:lblOffset val="100"/>
        <c:noMultiLvlLbl val="0"/>
      </c:catAx>
      <c:valAx>
        <c:axId val="13423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234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ДИНАМИКА ЖАЛОБ НА УСЛОВИЯ СОДЕРЖАНИЯ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Лист1!$A$40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cat>
            <c:strRef>
              <c:f>Лист1!$B$39:$C$39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Лист1!$B$40:$C$40</c:f>
              <c:numCache>
                <c:formatCode>General</c:formatCode>
                <c:ptCount val="2"/>
                <c:pt idx="0">
                  <c:v>130</c:v>
                </c:pt>
                <c:pt idx="1">
                  <c:v>121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673728"/>
        <c:axId val="133675264"/>
      </c:barChart>
      <c:catAx>
        <c:axId val="133673728"/>
        <c:scaling>
          <c:orientation val="minMax"/>
        </c:scaling>
        <c:delete val="0"/>
        <c:axPos val="l"/>
        <c:majorTickMark val="none"/>
        <c:minorTickMark val="none"/>
        <c:tickLblPos val="nextTo"/>
        <c:crossAx val="133675264"/>
        <c:crosses val="autoZero"/>
        <c:auto val="1"/>
        <c:lblAlgn val="ctr"/>
        <c:lblOffset val="100"/>
        <c:noMultiLvlLbl val="0"/>
      </c:catAx>
      <c:valAx>
        <c:axId val="133675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367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НАИБОЛЬШЕЕ КОЛИЧЕСТВО ЖАЛОБ ПОСТУПИЛО ИЗ: </a:t>
            </a:r>
            <a:endParaRPr lang="ru-RU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Лист1!$A$45:$A$52</c:f>
              <c:strCache>
                <c:ptCount val="8"/>
                <c:pt idx="0">
                  <c:v>ИК-11</c:v>
                </c:pt>
                <c:pt idx="1">
                  <c:v>СИЗО-2</c:v>
                </c:pt>
                <c:pt idx="2">
                  <c:v>СИЗО-1</c:v>
                </c:pt>
                <c:pt idx="3">
                  <c:v>СИЗО-4</c:v>
                </c:pt>
                <c:pt idx="4">
                  <c:v>ИК-28</c:v>
                </c:pt>
                <c:pt idx="5">
                  <c:v>ИК-10</c:v>
                </c:pt>
                <c:pt idx="6">
                  <c:v>ИК-40</c:v>
                </c:pt>
                <c:pt idx="7">
                  <c:v>ИК-2</c:v>
                </c:pt>
              </c:strCache>
            </c:strRef>
          </c:cat>
          <c:val>
            <c:numRef>
              <c:f>Лист1!$B$45:$B$52</c:f>
              <c:numCache>
                <c:formatCode>General</c:formatCode>
                <c:ptCount val="8"/>
                <c:pt idx="0">
                  <c:v>42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4285952"/>
        <c:axId val="134291840"/>
      </c:barChart>
      <c:catAx>
        <c:axId val="1342859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4291840"/>
        <c:crosses val="autoZero"/>
        <c:auto val="1"/>
        <c:lblAlgn val="ctr"/>
        <c:lblOffset val="100"/>
        <c:noMultiLvlLbl val="0"/>
      </c:catAx>
      <c:valAx>
        <c:axId val="134291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28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825BF-7629-438C-BF21-FDF6D18B831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4D0721B-6A6D-4C7A-9242-E84A281017E6}">
      <dgm:prSet phldrT="[Текст]" custT="1"/>
      <dgm:spPr/>
      <dgm:t>
        <a:bodyPr vert="vert270" anchor="ctr"/>
        <a:lstStyle/>
        <a:p>
          <a:pPr algn="ctr"/>
          <a:r>
            <a: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Необходимо</a:t>
          </a:r>
          <a:endParaRPr lang="ru-RU" sz="2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FC960FC-E180-4F02-904D-74787FD6C0AA}" type="parTrans" cxnId="{53B978C6-77AB-4E81-AD90-ED67C41DDF6D}">
      <dgm:prSet/>
      <dgm:spPr/>
      <dgm:t>
        <a:bodyPr/>
        <a:lstStyle/>
        <a:p>
          <a:endParaRPr lang="ru-RU" sz="1100"/>
        </a:p>
      </dgm:t>
    </dgm:pt>
    <dgm:pt modelId="{95D73A1A-B29B-43F2-B68F-938342FAD720}" type="sibTrans" cxnId="{53B978C6-77AB-4E81-AD90-ED67C41DDF6D}">
      <dgm:prSet/>
      <dgm:spPr/>
      <dgm:t>
        <a:bodyPr/>
        <a:lstStyle/>
        <a:p>
          <a:endParaRPr lang="ru-RU" sz="1100"/>
        </a:p>
      </dgm:t>
    </dgm:pt>
    <dgm:pt modelId="{77CD6D9C-55C2-41F0-9DE4-D8B95B7AB95B}">
      <dgm:prSet phldrT="[Текст]"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ts val="14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/>
            <a:t>проведение экспертного семинара для сотрудников СУ СК России по Пермскому краю, сотрудников ГУ ФСИН России с приглашением психологов по Пермскому краю по вопросу качества взаимодействия при проведении расследования фактов суицидов и суицидальных попыток</a:t>
          </a:r>
          <a:endParaRPr lang="ru-RU" sz="1300" dirty="0"/>
        </a:p>
      </dgm:t>
    </dgm:pt>
    <dgm:pt modelId="{170D069E-6878-4752-864D-E2617379DB61}" type="parTrans" cxnId="{04DE0F0F-8BCF-492C-9E57-666F54AEA182}">
      <dgm:prSet/>
      <dgm:spPr/>
      <dgm:t>
        <a:bodyPr/>
        <a:lstStyle/>
        <a:p>
          <a:endParaRPr lang="ru-RU" sz="1100"/>
        </a:p>
      </dgm:t>
    </dgm:pt>
    <dgm:pt modelId="{89E771FD-E616-42A0-9E6D-6AEB21A99804}" type="sibTrans" cxnId="{04DE0F0F-8BCF-492C-9E57-666F54AEA182}">
      <dgm:prSet/>
      <dgm:spPr/>
      <dgm:t>
        <a:bodyPr/>
        <a:lstStyle/>
        <a:p>
          <a:endParaRPr lang="ru-RU" sz="1100"/>
        </a:p>
      </dgm:t>
    </dgm:pt>
    <dgm:pt modelId="{49681936-9034-4A7C-B55D-402392CBDDBC}">
      <dgm:prSet phldrT="[Текст]" custT="1"/>
      <dgm:spPr/>
      <dgm:t>
        <a:bodyPr anchor="ctr"/>
        <a:lstStyle/>
        <a:p>
          <a:pPr>
            <a:lnSpc>
              <a:spcPts val="1440"/>
            </a:lnSpc>
            <a:spcAft>
              <a:spcPts val="0"/>
            </a:spcAft>
          </a:pPr>
          <a:r>
            <a:rPr lang="ru-RU" sz="1300" dirty="0" smtClean="0"/>
            <a:t>следственным органам уделять внимание тщательному проведению первоначальных следственных действий, особенно фиксации всех следов в ходе осмотра места происшествия,  принять меры для опроса максимального числа лиц, которым может быть что-либо известно об обстоятельствах и причинах, о поведении и информации</a:t>
          </a:r>
          <a:endParaRPr lang="ru-RU" sz="1300" dirty="0"/>
        </a:p>
      </dgm:t>
    </dgm:pt>
    <dgm:pt modelId="{BE09FAA1-B662-4E61-92B6-1CB6D4FB2A9B}" type="parTrans" cxnId="{E6DFECAA-A55D-40F4-BA97-83CF0957FDE3}">
      <dgm:prSet/>
      <dgm:spPr/>
      <dgm:t>
        <a:bodyPr/>
        <a:lstStyle/>
        <a:p>
          <a:endParaRPr lang="ru-RU" sz="1100"/>
        </a:p>
      </dgm:t>
    </dgm:pt>
    <dgm:pt modelId="{4F0A8D00-825B-4E7D-8CB1-812ED27981B6}" type="sibTrans" cxnId="{E6DFECAA-A55D-40F4-BA97-83CF0957FDE3}">
      <dgm:prSet/>
      <dgm:spPr/>
      <dgm:t>
        <a:bodyPr/>
        <a:lstStyle/>
        <a:p>
          <a:endParaRPr lang="ru-RU" sz="1100"/>
        </a:p>
      </dgm:t>
    </dgm:pt>
    <dgm:pt modelId="{2DA61BDB-5A1B-4D93-A188-7CF8285C207D}">
      <dgm:prSet phldrT="[Текст]"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/>
            <a:t>проведение психологическими службами профилактической работы, направленной на ослабление действия факторов, способствующих возникновению и укреплению суицидальных намерений </a:t>
          </a:r>
          <a:endParaRPr lang="ru-RU" sz="1300" dirty="0"/>
        </a:p>
      </dgm:t>
    </dgm:pt>
    <dgm:pt modelId="{4476BFC6-36EC-4D1C-B644-112FF37A89EF}" type="parTrans" cxnId="{39C7C1E8-D4B5-4D9F-AD62-929FFAFE11EC}">
      <dgm:prSet/>
      <dgm:spPr/>
      <dgm:t>
        <a:bodyPr/>
        <a:lstStyle/>
        <a:p>
          <a:endParaRPr lang="ru-RU" sz="1100"/>
        </a:p>
      </dgm:t>
    </dgm:pt>
    <dgm:pt modelId="{3297EC9F-356D-4703-A069-120D466D49FD}" type="sibTrans" cxnId="{39C7C1E8-D4B5-4D9F-AD62-929FFAFE11EC}">
      <dgm:prSet/>
      <dgm:spPr/>
      <dgm:t>
        <a:bodyPr/>
        <a:lstStyle/>
        <a:p>
          <a:endParaRPr lang="ru-RU" sz="1100"/>
        </a:p>
      </dgm:t>
    </dgm:pt>
    <dgm:pt modelId="{7E9B158A-0B19-47C9-8C65-62E1046F49CD}">
      <dgm:prSet custT="1"/>
      <dgm:spPr/>
      <dgm:t>
        <a:bodyPr anchor="ctr"/>
        <a:lstStyle/>
        <a:p>
          <a:r>
            <a:rPr lang="ru-RU" sz="1300" dirty="0" smtClean="0"/>
            <a:t>Повышение внимания со стороны сотрудников всех служб учреждений при работе </a:t>
          </a:r>
          <a:r>
            <a:rPr lang="ru-RU" sz="1300" dirty="0" smtClean="0"/>
            <a:t>с осужденными</a:t>
          </a:r>
          <a:endParaRPr lang="ru-RU" sz="1300" dirty="0"/>
        </a:p>
      </dgm:t>
    </dgm:pt>
    <dgm:pt modelId="{15382F31-33E2-414A-962C-604513F89521}" type="parTrans" cxnId="{0BB9661E-A599-4AA6-8188-DE7F13DB6227}">
      <dgm:prSet/>
      <dgm:spPr/>
      <dgm:t>
        <a:bodyPr/>
        <a:lstStyle/>
        <a:p>
          <a:endParaRPr lang="ru-RU" sz="1100"/>
        </a:p>
      </dgm:t>
    </dgm:pt>
    <dgm:pt modelId="{A7ECF560-59A9-406B-977E-DE8C42D7BC4B}" type="sibTrans" cxnId="{0BB9661E-A599-4AA6-8188-DE7F13DB6227}">
      <dgm:prSet/>
      <dgm:spPr/>
      <dgm:t>
        <a:bodyPr/>
        <a:lstStyle/>
        <a:p>
          <a:endParaRPr lang="ru-RU" sz="1100"/>
        </a:p>
      </dgm:t>
    </dgm:pt>
    <dgm:pt modelId="{EE223BC2-40E6-4EA3-9186-96D6F1740D36}" type="pres">
      <dgm:prSet presAssocID="{874825BF-7629-438C-BF21-FDF6D18B831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6A0D9C3-6943-4715-9AAE-72A9B6A30253}" type="pres">
      <dgm:prSet presAssocID="{24D0721B-6A6D-4C7A-9242-E84A281017E6}" presName="thickLine" presStyleLbl="alignNode1" presStyleIdx="0" presStyleCnt="1"/>
      <dgm:spPr/>
    </dgm:pt>
    <dgm:pt modelId="{05E8030F-C94C-44BB-B985-51BE74672D49}" type="pres">
      <dgm:prSet presAssocID="{24D0721B-6A6D-4C7A-9242-E84A281017E6}" presName="horz1" presStyleCnt="0"/>
      <dgm:spPr/>
    </dgm:pt>
    <dgm:pt modelId="{B7766AC7-DD21-4765-8928-A42DD0B6CCB7}" type="pres">
      <dgm:prSet presAssocID="{24D0721B-6A6D-4C7A-9242-E84A281017E6}" presName="tx1" presStyleLbl="revTx" presStyleIdx="0" presStyleCnt="5" custScaleX="61205"/>
      <dgm:spPr/>
      <dgm:t>
        <a:bodyPr/>
        <a:lstStyle/>
        <a:p>
          <a:endParaRPr lang="ru-RU"/>
        </a:p>
      </dgm:t>
    </dgm:pt>
    <dgm:pt modelId="{CB10E08B-290A-4FC7-89AB-7A4D8ACA0CBC}" type="pres">
      <dgm:prSet presAssocID="{24D0721B-6A6D-4C7A-9242-E84A281017E6}" presName="vert1" presStyleCnt="0"/>
      <dgm:spPr/>
    </dgm:pt>
    <dgm:pt modelId="{C40EDA85-423A-4F1B-A99D-1D22C7C66778}" type="pres">
      <dgm:prSet presAssocID="{77CD6D9C-55C2-41F0-9DE4-D8B95B7AB95B}" presName="vertSpace2a" presStyleCnt="0"/>
      <dgm:spPr/>
    </dgm:pt>
    <dgm:pt modelId="{7ADF80C5-F2BA-492F-9315-79F3B90272BF}" type="pres">
      <dgm:prSet presAssocID="{77CD6D9C-55C2-41F0-9DE4-D8B95B7AB95B}" presName="horz2" presStyleCnt="0"/>
      <dgm:spPr/>
    </dgm:pt>
    <dgm:pt modelId="{7CD77AB9-29D4-4A9A-9EA1-F17EFCE8D75B}" type="pres">
      <dgm:prSet presAssocID="{77CD6D9C-55C2-41F0-9DE4-D8B95B7AB95B}" presName="horzSpace2" presStyleCnt="0"/>
      <dgm:spPr/>
    </dgm:pt>
    <dgm:pt modelId="{3164B080-61E2-48C4-B221-F958F6F98FDA}" type="pres">
      <dgm:prSet presAssocID="{77CD6D9C-55C2-41F0-9DE4-D8B95B7AB95B}" presName="tx2" presStyleLbl="revTx" presStyleIdx="1" presStyleCnt="5"/>
      <dgm:spPr/>
      <dgm:t>
        <a:bodyPr/>
        <a:lstStyle/>
        <a:p>
          <a:endParaRPr lang="ru-RU"/>
        </a:p>
      </dgm:t>
    </dgm:pt>
    <dgm:pt modelId="{A05C5937-C05C-419C-9010-75E2BF101B36}" type="pres">
      <dgm:prSet presAssocID="{77CD6D9C-55C2-41F0-9DE4-D8B95B7AB95B}" presName="vert2" presStyleCnt="0"/>
      <dgm:spPr/>
    </dgm:pt>
    <dgm:pt modelId="{48D6FE56-C5CF-434C-90E9-CF166E1510B2}" type="pres">
      <dgm:prSet presAssocID="{77CD6D9C-55C2-41F0-9DE4-D8B95B7AB95B}" presName="thinLine2b" presStyleLbl="callout" presStyleIdx="0" presStyleCnt="4"/>
      <dgm:spPr/>
    </dgm:pt>
    <dgm:pt modelId="{39DC1BCB-7774-4835-9A33-F89CEFB7CC46}" type="pres">
      <dgm:prSet presAssocID="{77CD6D9C-55C2-41F0-9DE4-D8B95B7AB95B}" presName="vertSpace2b" presStyleCnt="0"/>
      <dgm:spPr/>
    </dgm:pt>
    <dgm:pt modelId="{FB997223-4C2A-4222-968A-00B2CF9742ED}" type="pres">
      <dgm:prSet presAssocID="{49681936-9034-4A7C-B55D-402392CBDDBC}" presName="horz2" presStyleCnt="0"/>
      <dgm:spPr/>
    </dgm:pt>
    <dgm:pt modelId="{DF86BB1F-55F1-41B2-ACE4-6698A106AC20}" type="pres">
      <dgm:prSet presAssocID="{49681936-9034-4A7C-B55D-402392CBDDBC}" presName="horzSpace2" presStyleCnt="0"/>
      <dgm:spPr/>
    </dgm:pt>
    <dgm:pt modelId="{62B6561B-FCD6-4AA7-890A-3622CAF00BB0}" type="pres">
      <dgm:prSet presAssocID="{49681936-9034-4A7C-B55D-402392CBDDBC}" presName="tx2" presStyleLbl="revTx" presStyleIdx="2" presStyleCnt="5"/>
      <dgm:spPr/>
      <dgm:t>
        <a:bodyPr/>
        <a:lstStyle/>
        <a:p>
          <a:endParaRPr lang="ru-RU"/>
        </a:p>
      </dgm:t>
    </dgm:pt>
    <dgm:pt modelId="{482E4F82-4679-482E-AB79-A5EB7855C563}" type="pres">
      <dgm:prSet presAssocID="{49681936-9034-4A7C-B55D-402392CBDDBC}" presName="vert2" presStyleCnt="0"/>
      <dgm:spPr/>
    </dgm:pt>
    <dgm:pt modelId="{767B924C-655E-4900-85F3-F5FF1C052752}" type="pres">
      <dgm:prSet presAssocID="{49681936-9034-4A7C-B55D-402392CBDDBC}" presName="thinLine2b" presStyleLbl="callout" presStyleIdx="1" presStyleCnt="4"/>
      <dgm:spPr/>
    </dgm:pt>
    <dgm:pt modelId="{90A02B5C-417A-46E6-A849-618916307866}" type="pres">
      <dgm:prSet presAssocID="{49681936-9034-4A7C-B55D-402392CBDDBC}" presName="vertSpace2b" presStyleCnt="0"/>
      <dgm:spPr/>
    </dgm:pt>
    <dgm:pt modelId="{49AE6037-2181-4273-8550-996AAA2008BD}" type="pres">
      <dgm:prSet presAssocID="{2DA61BDB-5A1B-4D93-A188-7CF8285C207D}" presName="horz2" presStyleCnt="0"/>
      <dgm:spPr/>
    </dgm:pt>
    <dgm:pt modelId="{F47E2718-EA5F-48D2-B554-F9379D7F4ED5}" type="pres">
      <dgm:prSet presAssocID="{2DA61BDB-5A1B-4D93-A188-7CF8285C207D}" presName="horzSpace2" presStyleCnt="0"/>
      <dgm:spPr/>
    </dgm:pt>
    <dgm:pt modelId="{14CE72D2-E59D-4B4C-8113-BC3AB7469A2C}" type="pres">
      <dgm:prSet presAssocID="{2DA61BDB-5A1B-4D93-A188-7CF8285C207D}" presName="tx2" presStyleLbl="revTx" presStyleIdx="3" presStyleCnt="5"/>
      <dgm:spPr/>
      <dgm:t>
        <a:bodyPr/>
        <a:lstStyle/>
        <a:p>
          <a:endParaRPr lang="ru-RU"/>
        </a:p>
      </dgm:t>
    </dgm:pt>
    <dgm:pt modelId="{D488DE68-8D62-4508-8A16-F0579927A0A3}" type="pres">
      <dgm:prSet presAssocID="{2DA61BDB-5A1B-4D93-A188-7CF8285C207D}" presName="vert2" presStyleCnt="0"/>
      <dgm:spPr/>
    </dgm:pt>
    <dgm:pt modelId="{3A6779D3-8825-414A-9E9E-9D87A5977996}" type="pres">
      <dgm:prSet presAssocID="{2DA61BDB-5A1B-4D93-A188-7CF8285C207D}" presName="thinLine2b" presStyleLbl="callout" presStyleIdx="2" presStyleCnt="4"/>
      <dgm:spPr/>
    </dgm:pt>
    <dgm:pt modelId="{FD71783E-5C47-4BCE-A623-CAE73C7BABB6}" type="pres">
      <dgm:prSet presAssocID="{2DA61BDB-5A1B-4D93-A188-7CF8285C207D}" presName="vertSpace2b" presStyleCnt="0"/>
      <dgm:spPr/>
    </dgm:pt>
    <dgm:pt modelId="{F39AB670-67D5-4B9A-A37E-B093FEF1A078}" type="pres">
      <dgm:prSet presAssocID="{7E9B158A-0B19-47C9-8C65-62E1046F49CD}" presName="horz2" presStyleCnt="0"/>
      <dgm:spPr/>
    </dgm:pt>
    <dgm:pt modelId="{D2B903F9-F6F3-4693-86AD-503B6743135F}" type="pres">
      <dgm:prSet presAssocID="{7E9B158A-0B19-47C9-8C65-62E1046F49CD}" presName="horzSpace2" presStyleCnt="0"/>
      <dgm:spPr/>
    </dgm:pt>
    <dgm:pt modelId="{74DFF1DE-764A-47AC-ADF3-B461E18E0B3B}" type="pres">
      <dgm:prSet presAssocID="{7E9B158A-0B19-47C9-8C65-62E1046F49CD}" presName="tx2" presStyleLbl="revTx" presStyleIdx="4" presStyleCnt="5"/>
      <dgm:spPr/>
      <dgm:t>
        <a:bodyPr/>
        <a:lstStyle/>
        <a:p>
          <a:endParaRPr lang="ru-RU"/>
        </a:p>
      </dgm:t>
    </dgm:pt>
    <dgm:pt modelId="{2FB58AC4-1842-4416-A7C6-52CE33242D7C}" type="pres">
      <dgm:prSet presAssocID="{7E9B158A-0B19-47C9-8C65-62E1046F49CD}" presName="vert2" presStyleCnt="0"/>
      <dgm:spPr/>
    </dgm:pt>
    <dgm:pt modelId="{0F8B2F2E-68BC-456F-B6D5-AC543B39E59F}" type="pres">
      <dgm:prSet presAssocID="{7E9B158A-0B19-47C9-8C65-62E1046F49CD}" presName="thinLine2b" presStyleLbl="callout" presStyleIdx="3" presStyleCnt="4"/>
      <dgm:spPr/>
    </dgm:pt>
    <dgm:pt modelId="{9D452559-1DE2-4753-BD40-029ABC5715F3}" type="pres">
      <dgm:prSet presAssocID="{7E9B158A-0B19-47C9-8C65-62E1046F49CD}" presName="vertSpace2b" presStyleCnt="0"/>
      <dgm:spPr/>
    </dgm:pt>
  </dgm:ptLst>
  <dgm:cxnLst>
    <dgm:cxn modelId="{0BB9661E-A599-4AA6-8188-DE7F13DB6227}" srcId="{24D0721B-6A6D-4C7A-9242-E84A281017E6}" destId="{7E9B158A-0B19-47C9-8C65-62E1046F49CD}" srcOrd="3" destOrd="0" parTransId="{15382F31-33E2-414A-962C-604513F89521}" sibTransId="{A7ECF560-59A9-406B-977E-DE8C42D7BC4B}"/>
    <dgm:cxn modelId="{0F3BA408-C87E-485B-B4EA-0214B18375A7}" type="presOf" srcId="{7E9B158A-0B19-47C9-8C65-62E1046F49CD}" destId="{74DFF1DE-764A-47AC-ADF3-B461E18E0B3B}" srcOrd="0" destOrd="0" presId="urn:microsoft.com/office/officeart/2008/layout/LinedList"/>
    <dgm:cxn modelId="{39C7C1E8-D4B5-4D9F-AD62-929FFAFE11EC}" srcId="{24D0721B-6A6D-4C7A-9242-E84A281017E6}" destId="{2DA61BDB-5A1B-4D93-A188-7CF8285C207D}" srcOrd="2" destOrd="0" parTransId="{4476BFC6-36EC-4D1C-B644-112FF37A89EF}" sibTransId="{3297EC9F-356D-4703-A069-120D466D49FD}"/>
    <dgm:cxn modelId="{9622D2D3-AC48-44F6-8241-FD5CE49A2DF8}" type="presOf" srcId="{2DA61BDB-5A1B-4D93-A188-7CF8285C207D}" destId="{14CE72D2-E59D-4B4C-8113-BC3AB7469A2C}" srcOrd="0" destOrd="0" presId="urn:microsoft.com/office/officeart/2008/layout/LinedList"/>
    <dgm:cxn modelId="{04DE0F0F-8BCF-492C-9E57-666F54AEA182}" srcId="{24D0721B-6A6D-4C7A-9242-E84A281017E6}" destId="{77CD6D9C-55C2-41F0-9DE4-D8B95B7AB95B}" srcOrd="0" destOrd="0" parTransId="{170D069E-6878-4752-864D-E2617379DB61}" sibTransId="{89E771FD-E616-42A0-9E6D-6AEB21A99804}"/>
    <dgm:cxn modelId="{F9622164-DA12-4EB5-BB04-53036E617E85}" type="presOf" srcId="{24D0721B-6A6D-4C7A-9242-E84A281017E6}" destId="{B7766AC7-DD21-4765-8928-A42DD0B6CCB7}" srcOrd="0" destOrd="0" presId="urn:microsoft.com/office/officeart/2008/layout/LinedList"/>
    <dgm:cxn modelId="{ACA07ECB-3D0D-4FF6-86A7-BEE0DA3BFE6F}" type="presOf" srcId="{77CD6D9C-55C2-41F0-9DE4-D8B95B7AB95B}" destId="{3164B080-61E2-48C4-B221-F958F6F98FDA}" srcOrd="0" destOrd="0" presId="urn:microsoft.com/office/officeart/2008/layout/LinedList"/>
    <dgm:cxn modelId="{53B978C6-77AB-4E81-AD90-ED67C41DDF6D}" srcId="{874825BF-7629-438C-BF21-FDF6D18B8315}" destId="{24D0721B-6A6D-4C7A-9242-E84A281017E6}" srcOrd="0" destOrd="0" parTransId="{2FC960FC-E180-4F02-904D-74787FD6C0AA}" sibTransId="{95D73A1A-B29B-43F2-B68F-938342FAD720}"/>
    <dgm:cxn modelId="{09BA84BC-BA0A-4CEC-A0B1-81B07F6F1D07}" type="presOf" srcId="{49681936-9034-4A7C-B55D-402392CBDDBC}" destId="{62B6561B-FCD6-4AA7-890A-3622CAF00BB0}" srcOrd="0" destOrd="0" presId="urn:microsoft.com/office/officeart/2008/layout/LinedList"/>
    <dgm:cxn modelId="{FA55CAD2-B472-47A7-9365-DEF7FD87A0E2}" type="presOf" srcId="{874825BF-7629-438C-BF21-FDF6D18B8315}" destId="{EE223BC2-40E6-4EA3-9186-96D6F1740D36}" srcOrd="0" destOrd="0" presId="urn:microsoft.com/office/officeart/2008/layout/LinedList"/>
    <dgm:cxn modelId="{E6DFECAA-A55D-40F4-BA97-83CF0957FDE3}" srcId="{24D0721B-6A6D-4C7A-9242-E84A281017E6}" destId="{49681936-9034-4A7C-B55D-402392CBDDBC}" srcOrd="1" destOrd="0" parTransId="{BE09FAA1-B662-4E61-92B6-1CB6D4FB2A9B}" sibTransId="{4F0A8D00-825B-4E7D-8CB1-812ED27981B6}"/>
    <dgm:cxn modelId="{9C8B14EC-455F-4457-8C05-55D88ABB92A0}" type="presParOf" srcId="{EE223BC2-40E6-4EA3-9186-96D6F1740D36}" destId="{56A0D9C3-6943-4715-9AAE-72A9B6A30253}" srcOrd="0" destOrd="0" presId="urn:microsoft.com/office/officeart/2008/layout/LinedList"/>
    <dgm:cxn modelId="{16A2AC5A-F7B7-470D-AFE9-DFE161F1D98B}" type="presParOf" srcId="{EE223BC2-40E6-4EA3-9186-96D6F1740D36}" destId="{05E8030F-C94C-44BB-B985-51BE74672D49}" srcOrd="1" destOrd="0" presId="urn:microsoft.com/office/officeart/2008/layout/LinedList"/>
    <dgm:cxn modelId="{72BD9E6F-39EF-4588-A3F5-13A4BAE6ED28}" type="presParOf" srcId="{05E8030F-C94C-44BB-B985-51BE74672D49}" destId="{B7766AC7-DD21-4765-8928-A42DD0B6CCB7}" srcOrd="0" destOrd="0" presId="urn:microsoft.com/office/officeart/2008/layout/LinedList"/>
    <dgm:cxn modelId="{CF79784B-FB2A-46EA-A4BD-60D41225D8ED}" type="presParOf" srcId="{05E8030F-C94C-44BB-B985-51BE74672D49}" destId="{CB10E08B-290A-4FC7-89AB-7A4D8ACA0CBC}" srcOrd="1" destOrd="0" presId="urn:microsoft.com/office/officeart/2008/layout/LinedList"/>
    <dgm:cxn modelId="{D8D1FFBC-C47B-4B43-AB38-0035FA5DCCD8}" type="presParOf" srcId="{CB10E08B-290A-4FC7-89AB-7A4D8ACA0CBC}" destId="{C40EDA85-423A-4F1B-A99D-1D22C7C66778}" srcOrd="0" destOrd="0" presId="urn:microsoft.com/office/officeart/2008/layout/LinedList"/>
    <dgm:cxn modelId="{05A5D706-E496-44FC-BA09-1329E2805A50}" type="presParOf" srcId="{CB10E08B-290A-4FC7-89AB-7A4D8ACA0CBC}" destId="{7ADF80C5-F2BA-492F-9315-79F3B90272BF}" srcOrd="1" destOrd="0" presId="urn:microsoft.com/office/officeart/2008/layout/LinedList"/>
    <dgm:cxn modelId="{D91216EF-92A6-43AA-A93B-60AB5449DEAD}" type="presParOf" srcId="{7ADF80C5-F2BA-492F-9315-79F3B90272BF}" destId="{7CD77AB9-29D4-4A9A-9EA1-F17EFCE8D75B}" srcOrd="0" destOrd="0" presId="urn:microsoft.com/office/officeart/2008/layout/LinedList"/>
    <dgm:cxn modelId="{DB88ADED-0A93-4A8E-A9A6-80714EF18AF4}" type="presParOf" srcId="{7ADF80C5-F2BA-492F-9315-79F3B90272BF}" destId="{3164B080-61E2-48C4-B221-F958F6F98FDA}" srcOrd="1" destOrd="0" presId="urn:microsoft.com/office/officeart/2008/layout/LinedList"/>
    <dgm:cxn modelId="{7CF76682-ABAC-4B6E-9B57-FB4442803AC6}" type="presParOf" srcId="{7ADF80C5-F2BA-492F-9315-79F3B90272BF}" destId="{A05C5937-C05C-419C-9010-75E2BF101B36}" srcOrd="2" destOrd="0" presId="urn:microsoft.com/office/officeart/2008/layout/LinedList"/>
    <dgm:cxn modelId="{90BDED6A-E700-44A6-AA4E-BAC8FFC0ADA2}" type="presParOf" srcId="{CB10E08B-290A-4FC7-89AB-7A4D8ACA0CBC}" destId="{48D6FE56-C5CF-434C-90E9-CF166E1510B2}" srcOrd="2" destOrd="0" presId="urn:microsoft.com/office/officeart/2008/layout/LinedList"/>
    <dgm:cxn modelId="{A28846DD-8483-4186-A6E5-96647465392B}" type="presParOf" srcId="{CB10E08B-290A-4FC7-89AB-7A4D8ACA0CBC}" destId="{39DC1BCB-7774-4835-9A33-F89CEFB7CC46}" srcOrd="3" destOrd="0" presId="urn:microsoft.com/office/officeart/2008/layout/LinedList"/>
    <dgm:cxn modelId="{C3C003CB-BFA5-4669-ACB9-7F041146D6BD}" type="presParOf" srcId="{CB10E08B-290A-4FC7-89AB-7A4D8ACA0CBC}" destId="{FB997223-4C2A-4222-968A-00B2CF9742ED}" srcOrd="4" destOrd="0" presId="urn:microsoft.com/office/officeart/2008/layout/LinedList"/>
    <dgm:cxn modelId="{BBC9983D-A43C-42D9-A14C-D1E8D894D772}" type="presParOf" srcId="{FB997223-4C2A-4222-968A-00B2CF9742ED}" destId="{DF86BB1F-55F1-41B2-ACE4-6698A106AC20}" srcOrd="0" destOrd="0" presId="urn:microsoft.com/office/officeart/2008/layout/LinedList"/>
    <dgm:cxn modelId="{BCF234E0-FF57-4114-A8C0-0C2B092BEB0E}" type="presParOf" srcId="{FB997223-4C2A-4222-968A-00B2CF9742ED}" destId="{62B6561B-FCD6-4AA7-890A-3622CAF00BB0}" srcOrd="1" destOrd="0" presId="urn:microsoft.com/office/officeart/2008/layout/LinedList"/>
    <dgm:cxn modelId="{8C315474-1210-41B5-BCD1-8096303C32B9}" type="presParOf" srcId="{FB997223-4C2A-4222-968A-00B2CF9742ED}" destId="{482E4F82-4679-482E-AB79-A5EB7855C563}" srcOrd="2" destOrd="0" presId="urn:microsoft.com/office/officeart/2008/layout/LinedList"/>
    <dgm:cxn modelId="{F0981689-FB20-4744-A9D1-01EB08DE2C8B}" type="presParOf" srcId="{CB10E08B-290A-4FC7-89AB-7A4D8ACA0CBC}" destId="{767B924C-655E-4900-85F3-F5FF1C052752}" srcOrd="5" destOrd="0" presId="urn:microsoft.com/office/officeart/2008/layout/LinedList"/>
    <dgm:cxn modelId="{83274E92-3A3F-493A-B0ED-DA817B3A3394}" type="presParOf" srcId="{CB10E08B-290A-4FC7-89AB-7A4D8ACA0CBC}" destId="{90A02B5C-417A-46E6-A849-618916307866}" srcOrd="6" destOrd="0" presId="urn:microsoft.com/office/officeart/2008/layout/LinedList"/>
    <dgm:cxn modelId="{E4072012-A174-4EDF-AF10-52736820B199}" type="presParOf" srcId="{CB10E08B-290A-4FC7-89AB-7A4D8ACA0CBC}" destId="{49AE6037-2181-4273-8550-996AAA2008BD}" srcOrd="7" destOrd="0" presId="urn:microsoft.com/office/officeart/2008/layout/LinedList"/>
    <dgm:cxn modelId="{2249281A-2F73-48C7-BAFA-AA200F862ED3}" type="presParOf" srcId="{49AE6037-2181-4273-8550-996AAA2008BD}" destId="{F47E2718-EA5F-48D2-B554-F9379D7F4ED5}" srcOrd="0" destOrd="0" presId="urn:microsoft.com/office/officeart/2008/layout/LinedList"/>
    <dgm:cxn modelId="{06B5EEAE-C577-43A2-B4D7-FD28FD5CABAE}" type="presParOf" srcId="{49AE6037-2181-4273-8550-996AAA2008BD}" destId="{14CE72D2-E59D-4B4C-8113-BC3AB7469A2C}" srcOrd="1" destOrd="0" presId="urn:microsoft.com/office/officeart/2008/layout/LinedList"/>
    <dgm:cxn modelId="{9963AFA6-5F0F-4DC1-9F60-11372C2B9A4E}" type="presParOf" srcId="{49AE6037-2181-4273-8550-996AAA2008BD}" destId="{D488DE68-8D62-4508-8A16-F0579927A0A3}" srcOrd="2" destOrd="0" presId="urn:microsoft.com/office/officeart/2008/layout/LinedList"/>
    <dgm:cxn modelId="{77F7E1CC-5F45-4538-A731-BEC0364277F4}" type="presParOf" srcId="{CB10E08B-290A-4FC7-89AB-7A4D8ACA0CBC}" destId="{3A6779D3-8825-414A-9E9E-9D87A5977996}" srcOrd="8" destOrd="0" presId="urn:microsoft.com/office/officeart/2008/layout/LinedList"/>
    <dgm:cxn modelId="{7111C362-34AB-4B13-9CDD-3B10867C04EF}" type="presParOf" srcId="{CB10E08B-290A-4FC7-89AB-7A4D8ACA0CBC}" destId="{FD71783E-5C47-4BCE-A623-CAE73C7BABB6}" srcOrd="9" destOrd="0" presId="urn:microsoft.com/office/officeart/2008/layout/LinedList"/>
    <dgm:cxn modelId="{E420B7A7-9E65-4545-B0BB-71656D2021E7}" type="presParOf" srcId="{CB10E08B-290A-4FC7-89AB-7A4D8ACA0CBC}" destId="{F39AB670-67D5-4B9A-A37E-B093FEF1A078}" srcOrd="10" destOrd="0" presId="urn:microsoft.com/office/officeart/2008/layout/LinedList"/>
    <dgm:cxn modelId="{708E44AB-F2EB-47BE-9856-96C7F14871B0}" type="presParOf" srcId="{F39AB670-67D5-4B9A-A37E-B093FEF1A078}" destId="{D2B903F9-F6F3-4693-86AD-503B6743135F}" srcOrd="0" destOrd="0" presId="urn:microsoft.com/office/officeart/2008/layout/LinedList"/>
    <dgm:cxn modelId="{80F1816B-7D5D-4A2B-97B2-62D2D7E72D8F}" type="presParOf" srcId="{F39AB670-67D5-4B9A-A37E-B093FEF1A078}" destId="{74DFF1DE-764A-47AC-ADF3-B461E18E0B3B}" srcOrd="1" destOrd="0" presId="urn:microsoft.com/office/officeart/2008/layout/LinedList"/>
    <dgm:cxn modelId="{C73BE73F-FBA9-4A57-BDA8-06BC5080C33C}" type="presParOf" srcId="{F39AB670-67D5-4B9A-A37E-B093FEF1A078}" destId="{2FB58AC4-1842-4416-A7C6-52CE33242D7C}" srcOrd="2" destOrd="0" presId="urn:microsoft.com/office/officeart/2008/layout/LinedList"/>
    <dgm:cxn modelId="{76E55262-96AF-4F28-AA27-89DC8CF74404}" type="presParOf" srcId="{CB10E08B-290A-4FC7-89AB-7A4D8ACA0CBC}" destId="{0F8B2F2E-68BC-456F-B6D5-AC543B39E59F}" srcOrd="11" destOrd="0" presId="urn:microsoft.com/office/officeart/2008/layout/LinedList"/>
    <dgm:cxn modelId="{CF42302B-707B-495F-BE1E-7ED67653597C}" type="presParOf" srcId="{CB10E08B-290A-4FC7-89AB-7A4D8ACA0CBC}" destId="{9D452559-1DE2-4753-BD40-029ABC5715F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204705-442F-4C24-9FB4-14886255DCC3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62E6A9-6DA4-4C83-ADE3-D8F2DC92073C}">
      <dgm:prSet phldrT="[Текст]"/>
      <dgm:spPr>
        <a:solidFill>
          <a:schemeClr val="accent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Отсутствие медицинской помощи со стороны узких специалистов</a:t>
          </a:r>
          <a:endParaRPr lang="ru-RU" dirty="0">
            <a:solidFill>
              <a:schemeClr val="tx1"/>
            </a:solidFill>
          </a:endParaRPr>
        </a:p>
      </dgm:t>
    </dgm:pt>
    <dgm:pt modelId="{C639C755-EEE2-4B55-82DB-3EEE6D52E8FC}" type="parTrans" cxnId="{DB701305-B31F-4ED1-BD04-F9A8CD20C73B}">
      <dgm:prSet/>
      <dgm:spPr/>
      <dgm:t>
        <a:bodyPr/>
        <a:lstStyle/>
        <a:p>
          <a:endParaRPr lang="ru-RU"/>
        </a:p>
      </dgm:t>
    </dgm:pt>
    <dgm:pt modelId="{500F0F3B-3D12-4F79-9DBC-BE1D8A15F561}" type="sibTrans" cxnId="{DB701305-B31F-4ED1-BD04-F9A8CD20C73B}">
      <dgm:prSet/>
      <dgm:spPr/>
      <dgm:t>
        <a:bodyPr/>
        <a:lstStyle/>
        <a:p>
          <a:endParaRPr lang="ru-RU"/>
        </a:p>
      </dgm:t>
    </dgm:pt>
    <dgm:pt modelId="{7C40F53C-DA2A-4667-8747-785AAAC1AAB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Длительное </a:t>
          </a:r>
          <a:r>
            <a:rPr lang="ru-RU" sz="2000" dirty="0" err="1" smtClean="0"/>
            <a:t>этапирование</a:t>
          </a:r>
          <a:r>
            <a:rPr lang="ru-RU" sz="2000" dirty="0" smtClean="0"/>
            <a:t> для прохождения лечения в специализированных учреждениях</a:t>
          </a:r>
          <a:endParaRPr lang="ru-RU" sz="2000" dirty="0"/>
        </a:p>
      </dgm:t>
    </dgm:pt>
    <dgm:pt modelId="{01D1C66B-C661-402C-9AE8-5E389992A718}" type="parTrans" cxnId="{F7725987-5856-4FF7-A0C8-83E558168595}">
      <dgm:prSet/>
      <dgm:spPr/>
      <dgm:t>
        <a:bodyPr/>
        <a:lstStyle/>
        <a:p>
          <a:endParaRPr lang="ru-RU"/>
        </a:p>
      </dgm:t>
    </dgm:pt>
    <dgm:pt modelId="{71D1E2EB-05B2-48D8-AAB7-E917E1B3EC71}" type="sibTrans" cxnId="{F7725987-5856-4FF7-A0C8-83E558168595}">
      <dgm:prSet/>
      <dgm:spPr/>
      <dgm:t>
        <a:bodyPr/>
        <a:lstStyle/>
        <a:p>
          <a:endParaRPr lang="ru-RU"/>
        </a:p>
      </dgm:t>
    </dgm:pt>
    <dgm:pt modelId="{FD99C98E-01E3-4CA5-B35D-CE12BF464684}">
      <dgm:prSet phldrT="[Текст]"/>
      <dgm:spPr/>
      <dgm:t>
        <a:bodyPr/>
        <a:lstStyle/>
        <a:p>
          <a:r>
            <a:rPr lang="ru-RU" dirty="0" smtClean="0"/>
            <a:t>Квалифицированная медицинская помощь, особенно психиатрическая</a:t>
          </a:r>
          <a:endParaRPr lang="ru-RU" dirty="0"/>
        </a:p>
      </dgm:t>
    </dgm:pt>
    <dgm:pt modelId="{CB686B7A-EC37-426B-AEA7-141C8D82BED1}" type="parTrans" cxnId="{35A2D93A-9DCE-4BB7-8D9B-9010C74FE686}">
      <dgm:prSet/>
      <dgm:spPr/>
      <dgm:t>
        <a:bodyPr/>
        <a:lstStyle/>
        <a:p>
          <a:endParaRPr lang="ru-RU"/>
        </a:p>
      </dgm:t>
    </dgm:pt>
    <dgm:pt modelId="{AD2376DD-DB4F-49CF-A775-469AD6FE0CC9}" type="sibTrans" cxnId="{35A2D93A-9DCE-4BB7-8D9B-9010C74FE686}">
      <dgm:prSet/>
      <dgm:spPr/>
      <dgm:t>
        <a:bodyPr/>
        <a:lstStyle/>
        <a:p>
          <a:endParaRPr lang="ru-RU"/>
        </a:p>
      </dgm:t>
    </dgm:pt>
    <dgm:pt modelId="{147D1651-4A0E-4E5E-96F5-BE8C5AD14692}" type="pres">
      <dgm:prSet presAssocID="{3A204705-442F-4C24-9FB4-14886255DCC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71D9E1B-3CD0-491C-B5CC-B9BDB3621D82}" type="pres">
      <dgm:prSet presAssocID="{3A204705-442F-4C24-9FB4-14886255DCC3}" presName="Name1" presStyleCnt="0"/>
      <dgm:spPr/>
    </dgm:pt>
    <dgm:pt modelId="{00E17AC5-DD0A-4190-9E01-1643A923EF50}" type="pres">
      <dgm:prSet presAssocID="{3A204705-442F-4C24-9FB4-14886255DCC3}" presName="cycle" presStyleCnt="0"/>
      <dgm:spPr/>
    </dgm:pt>
    <dgm:pt modelId="{907B46BE-DCB3-4C6D-9FCE-735CCB6B1039}" type="pres">
      <dgm:prSet presAssocID="{3A204705-442F-4C24-9FB4-14886255DCC3}" presName="srcNode" presStyleLbl="node1" presStyleIdx="0" presStyleCnt="3"/>
      <dgm:spPr/>
    </dgm:pt>
    <dgm:pt modelId="{F9EE7CC7-E5B0-4FD0-BEB3-28304345CDE0}" type="pres">
      <dgm:prSet presAssocID="{3A204705-442F-4C24-9FB4-14886255DCC3}" presName="conn" presStyleLbl="parChTrans1D2" presStyleIdx="0" presStyleCnt="1"/>
      <dgm:spPr/>
      <dgm:t>
        <a:bodyPr/>
        <a:lstStyle/>
        <a:p>
          <a:endParaRPr lang="ru-RU"/>
        </a:p>
      </dgm:t>
    </dgm:pt>
    <dgm:pt modelId="{25A2BC56-8B40-4EEA-BF41-E51BB4A819FD}" type="pres">
      <dgm:prSet presAssocID="{3A204705-442F-4C24-9FB4-14886255DCC3}" presName="extraNode" presStyleLbl="node1" presStyleIdx="0" presStyleCnt="3"/>
      <dgm:spPr/>
    </dgm:pt>
    <dgm:pt modelId="{8BDC11FB-A19F-4924-8179-C0E2E5467C08}" type="pres">
      <dgm:prSet presAssocID="{3A204705-442F-4C24-9FB4-14886255DCC3}" presName="dstNode" presStyleLbl="node1" presStyleIdx="0" presStyleCnt="3"/>
      <dgm:spPr/>
    </dgm:pt>
    <dgm:pt modelId="{9B32ECFD-936C-461F-814F-16F931547CAC}" type="pres">
      <dgm:prSet presAssocID="{4162E6A9-6DA4-4C83-ADE3-D8F2DC92073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5E6FB-A380-43E5-89DB-8BD10C59347D}" type="pres">
      <dgm:prSet presAssocID="{4162E6A9-6DA4-4C83-ADE3-D8F2DC92073C}" presName="accent_1" presStyleCnt="0"/>
      <dgm:spPr/>
    </dgm:pt>
    <dgm:pt modelId="{1DE4845D-116D-4069-BF61-C47FEF7624B6}" type="pres">
      <dgm:prSet presAssocID="{4162E6A9-6DA4-4C83-ADE3-D8F2DC92073C}" presName="accentRepeatNode" presStyleLbl="solidFgAcc1" presStyleIdx="0" presStyleCnt="3"/>
      <dgm:spPr/>
    </dgm:pt>
    <dgm:pt modelId="{C383EA64-5078-4DC6-8214-6E26D592C207}" type="pres">
      <dgm:prSet presAssocID="{7C40F53C-DA2A-4667-8747-785AAAC1AAB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66375-FEC9-4DB9-8F33-BB83B2A2FBBB}" type="pres">
      <dgm:prSet presAssocID="{7C40F53C-DA2A-4667-8747-785AAAC1AAB1}" presName="accent_2" presStyleCnt="0"/>
      <dgm:spPr/>
    </dgm:pt>
    <dgm:pt modelId="{BBE41154-AD0E-4E9A-A8BC-A927A6C95A33}" type="pres">
      <dgm:prSet presAssocID="{7C40F53C-DA2A-4667-8747-785AAAC1AAB1}" presName="accentRepeatNode" presStyleLbl="solidFgAcc1" presStyleIdx="1" presStyleCnt="3"/>
      <dgm:spPr/>
    </dgm:pt>
    <dgm:pt modelId="{B7CEDD3B-13D6-4615-B124-A8A3AFE3F452}" type="pres">
      <dgm:prSet presAssocID="{FD99C98E-01E3-4CA5-B35D-CE12BF46468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472A7-5B8C-4612-8D06-3251315509DA}" type="pres">
      <dgm:prSet presAssocID="{FD99C98E-01E3-4CA5-B35D-CE12BF464684}" presName="accent_3" presStyleCnt="0"/>
      <dgm:spPr/>
    </dgm:pt>
    <dgm:pt modelId="{162B5F4D-B29F-40E2-AC24-3E1DC40BFD80}" type="pres">
      <dgm:prSet presAssocID="{FD99C98E-01E3-4CA5-B35D-CE12BF464684}" presName="accentRepeatNode" presStyleLbl="solidFgAcc1" presStyleIdx="2" presStyleCnt="3"/>
      <dgm:spPr/>
    </dgm:pt>
  </dgm:ptLst>
  <dgm:cxnLst>
    <dgm:cxn modelId="{2F975B28-D284-4754-AAA2-293064F00E03}" type="presOf" srcId="{7C40F53C-DA2A-4667-8747-785AAAC1AAB1}" destId="{C383EA64-5078-4DC6-8214-6E26D592C207}" srcOrd="0" destOrd="0" presId="urn:microsoft.com/office/officeart/2008/layout/VerticalCurvedList"/>
    <dgm:cxn modelId="{DB701305-B31F-4ED1-BD04-F9A8CD20C73B}" srcId="{3A204705-442F-4C24-9FB4-14886255DCC3}" destId="{4162E6A9-6DA4-4C83-ADE3-D8F2DC92073C}" srcOrd="0" destOrd="0" parTransId="{C639C755-EEE2-4B55-82DB-3EEE6D52E8FC}" sibTransId="{500F0F3B-3D12-4F79-9DBC-BE1D8A15F561}"/>
    <dgm:cxn modelId="{9428235B-348D-4B42-B417-19B8E9DB651C}" type="presOf" srcId="{3A204705-442F-4C24-9FB4-14886255DCC3}" destId="{147D1651-4A0E-4E5E-96F5-BE8C5AD14692}" srcOrd="0" destOrd="0" presId="urn:microsoft.com/office/officeart/2008/layout/VerticalCurvedList"/>
    <dgm:cxn modelId="{35A2D93A-9DCE-4BB7-8D9B-9010C74FE686}" srcId="{3A204705-442F-4C24-9FB4-14886255DCC3}" destId="{FD99C98E-01E3-4CA5-B35D-CE12BF464684}" srcOrd="2" destOrd="0" parTransId="{CB686B7A-EC37-426B-AEA7-141C8D82BED1}" sibTransId="{AD2376DD-DB4F-49CF-A775-469AD6FE0CC9}"/>
    <dgm:cxn modelId="{9D8A2A6E-9A19-49F3-88B7-ABF08242C019}" type="presOf" srcId="{500F0F3B-3D12-4F79-9DBC-BE1D8A15F561}" destId="{F9EE7CC7-E5B0-4FD0-BEB3-28304345CDE0}" srcOrd="0" destOrd="0" presId="urn:microsoft.com/office/officeart/2008/layout/VerticalCurvedList"/>
    <dgm:cxn modelId="{0489BB08-3819-43E2-83BA-3058E8757ABC}" type="presOf" srcId="{4162E6A9-6DA4-4C83-ADE3-D8F2DC92073C}" destId="{9B32ECFD-936C-461F-814F-16F931547CAC}" srcOrd="0" destOrd="0" presId="urn:microsoft.com/office/officeart/2008/layout/VerticalCurvedList"/>
    <dgm:cxn modelId="{F7725987-5856-4FF7-A0C8-83E558168595}" srcId="{3A204705-442F-4C24-9FB4-14886255DCC3}" destId="{7C40F53C-DA2A-4667-8747-785AAAC1AAB1}" srcOrd="1" destOrd="0" parTransId="{01D1C66B-C661-402C-9AE8-5E389992A718}" sibTransId="{71D1E2EB-05B2-48D8-AAB7-E917E1B3EC71}"/>
    <dgm:cxn modelId="{101921CC-2A55-4563-9F50-24986697905F}" type="presOf" srcId="{FD99C98E-01E3-4CA5-B35D-CE12BF464684}" destId="{B7CEDD3B-13D6-4615-B124-A8A3AFE3F452}" srcOrd="0" destOrd="0" presId="urn:microsoft.com/office/officeart/2008/layout/VerticalCurvedList"/>
    <dgm:cxn modelId="{528E535D-56D1-48CA-8D4C-59B3FC4326F6}" type="presParOf" srcId="{147D1651-4A0E-4E5E-96F5-BE8C5AD14692}" destId="{671D9E1B-3CD0-491C-B5CC-B9BDB3621D82}" srcOrd="0" destOrd="0" presId="urn:microsoft.com/office/officeart/2008/layout/VerticalCurvedList"/>
    <dgm:cxn modelId="{1664342A-57B5-4DD6-B425-4B21F35090D5}" type="presParOf" srcId="{671D9E1B-3CD0-491C-B5CC-B9BDB3621D82}" destId="{00E17AC5-DD0A-4190-9E01-1643A923EF50}" srcOrd="0" destOrd="0" presId="urn:microsoft.com/office/officeart/2008/layout/VerticalCurvedList"/>
    <dgm:cxn modelId="{D40E28D4-AF09-4FDE-AD81-223D962B4BCF}" type="presParOf" srcId="{00E17AC5-DD0A-4190-9E01-1643A923EF50}" destId="{907B46BE-DCB3-4C6D-9FCE-735CCB6B1039}" srcOrd="0" destOrd="0" presId="urn:microsoft.com/office/officeart/2008/layout/VerticalCurvedList"/>
    <dgm:cxn modelId="{12849646-80FF-4861-A243-3319D104E6B6}" type="presParOf" srcId="{00E17AC5-DD0A-4190-9E01-1643A923EF50}" destId="{F9EE7CC7-E5B0-4FD0-BEB3-28304345CDE0}" srcOrd="1" destOrd="0" presId="urn:microsoft.com/office/officeart/2008/layout/VerticalCurvedList"/>
    <dgm:cxn modelId="{F36C306D-8D3F-4F40-AA50-8B348E55E04E}" type="presParOf" srcId="{00E17AC5-DD0A-4190-9E01-1643A923EF50}" destId="{25A2BC56-8B40-4EEA-BF41-E51BB4A819FD}" srcOrd="2" destOrd="0" presId="urn:microsoft.com/office/officeart/2008/layout/VerticalCurvedList"/>
    <dgm:cxn modelId="{A07738D8-2E4E-4AD1-A2B3-8BF6D68478DF}" type="presParOf" srcId="{00E17AC5-DD0A-4190-9E01-1643A923EF50}" destId="{8BDC11FB-A19F-4924-8179-C0E2E5467C08}" srcOrd="3" destOrd="0" presId="urn:microsoft.com/office/officeart/2008/layout/VerticalCurvedList"/>
    <dgm:cxn modelId="{AFBEAD1C-2AF6-4DB2-81F4-11FDDB664B0A}" type="presParOf" srcId="{671D9E1B-3CD0-491C-B5CC-B9BDB3621D82}" destId="{9B32ECFD-936C-461F-814F-16F931547CAC}" srcOrd="1" destOrd="0" presId="urn:microsoft.com/office/officeart/2008/layout/VerticalCurvedList"/>
    <dgm:cxn modelId="{026692C9-D2D5-4AE4-BCD6-E16A4F08E58E}" type="presParOf" srcId="{671D9E1B-3CD0-491C-B5CC-B9BDB3621D82}" destId="{3285E6FB-A380-43E5-89DB-8BD10C59347D}" srcOrd="2" destOrd="0" presId="urn:microsoft.com/office/officeart/2008/layout/VerticalCurvedList"/>
    <dgm:cxn modelId="{65329EF5-B82E-45C2-B0E1-15ADE1DB3A37}" type="presParOf" srcId="{3285E6FB-A380-43E5-89DB-8BD10C59347D}" destId="{1DE4845D-116D-4069-BF61-C47FEF7624B6}" srcOrd="0" destOrd="0" presId="urn:microsoft.com/office/officeart/2008/layout/VerticalCurvedList"/>
    <dgm:cxn modelId="{07E6AB7A-4BD0-41C0-BE83-B7E0D5546449}" type="presParOf" srcId="{671D9E1B-3CD0-491C-B5CC-B9BDB3621D82}" destId="{C383EA64-5078-4DC6-8214-6E26D592C207}" srcOrd="3" destOrd="0" presId="urn:microsoft.com/office/officeart/2008/layout/VerticalCurvedList"/>
    <dgm:cxn modelId="{E1EF4908-B28E-497B-8C97-55703D9815BB}" type="presParOf" srcId="{671D9E1B-3CD0-491C-B5CC-B9BDB3621D82}" destId="{FDF66375-FEC9-4DB9-8F33-BB83B2A2FBBB}" srcOrd="4" destOrd="0" presId="urn:microsoft.com/office/officeart/2008/layout/VerticalCurvedList"/>
    <dgm:cxn modelId="{26E8D645-91D0-4446-AC29-8A7311E385C9}" type="presParOf" srcId="{FDF66375-FEC9-4DB9-8F33-BB83B2A2FBBB}" destId="{BBE41154-AD0E-4E9A-A8BC-A927A6C95A33}" srcOrd="0" destOrd="0" presId="urn:microsoft.com/office/officeart/2008/layout/VerticalCurvedList"/>
    <dgm:cxn modelId="{68EEF2C7-36D9-46A1-B2EA-9FD910A87A2E}" type="presParOf" srcId="{671D9E1B-3CD0-491C-B5CC-B9BDB3621D82}" destId="{B7CEDD3B-13D6-4615-B124-A8A3AFE3F452}" srcOrd="5" destOrd="0" presId="urn:microsoft.com/office/officeart/2008/layout/VerticalCurvedList"/>
    <dgm:cxn modelId="{7DF01D6A-52AF-44FC-B052-B809843330D8}" type="presParOf" srcId="{671D9E1B-3CD0-491C-B5CC-B9BDB3621D82}" destId="{9D2472A7-5B8C-4612-8D06-3251315509DA}" srcOrd="6" destOrd="0" presId="urn:microsoft.com/office/officeart/2008/layout/VerticalCurvedList"/>
    <dgm:cxn modelId="{348A4D89-A451-40A1-98BD-65E6A5305A2E}" type="presParOf" srcId="{9D2472A7-5B8C-4612-8D06-3251315509DA}" destId="{162B5F4D-B29F-40E2-AC24-3E1DC40BFD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5AFFAA-A9DA-4EDE-8D5E-2A05B072AB4D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9ACE18-7C08-47FD-B7DB-EE08A7CC48F1}">
      <dgm:prSet phldrT="[Текст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ru-RU" sz="1600" spc="0" dirty="0" smtClean="0">
              <a:solidFill>
                <a:schemeClr val="tx1"/>
              </a:solidFill>
            </a:rPr>
            <a:t>С</a:t>
          </a:r>
          <a:r>
            <a:rPr lang="bg-BG" sz="1600" spc="0" dirty="0" smtClean="0">
              <a:solidFill>
                <a:schemeClr val="tx1"/>
              </a:solidFill>
            </a:rPr>
            <a:t>ОЗДАНИЕ И ВНЕДРЕНИЕ В ИСПРАВИТЕЛЬНЫХ УЧРЕЖДЕНИЯХ И СЛЕДСТВЕННЫХ ИЗОЛЯТОРАХ ТЕЛЕМЕДИЦИНЫ</a:t>
          </a:r>
          <a:endParaRPr lang="ru-RU" sz="1600" spc="0" dirty="0">
            <a:solidFill>
              <a:schemeClr val="tx1"/>
            </a:solidFill>
          </a:endParaRPr>
        </a:p>
      </dgm:t>
    </dgm:pt>
    <dgm:pt modelId="{1760186C-E2A9-4AE7-99C4-F9F4CFA3BD5E}" type="parTrans" cxnId="{F20A9D5D-F450-482B-A1F1-39629006688C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ru-RU" sz="1600" spc="0"/>
        </a:p>
      </dgm:t>
    </dgm:pt>
    <dgm:pt modelId="{47CC07ED-1742-44C4-A026-F1F01C610332}" type="sibTrans" cxnId="{F20A9D5D-F450-482B-A1F1-39629006688C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ru-RU" sz="1600" spc="0"/>
        </a:p>
      </dgm:t>
    </dgm:pt>
    <dgm:pt modelId="{AE31466E-C93C-4E3A-B256-BB0178F518FD}">
      <dgm:prSet phldrT="[Текст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bg-BG" sz="1600" spc="0" dirty="0" smtClean="0">
              <a:solidFill>
                <a:schemeClr val="bg1"/>
              </a:solidFill>
            </a:rPr>
            <a:t>ИСПОЛЬЗОВАНИЕ ИНТЕРАКТИВНЫХ(АУДИО- И ВИДЕО-) КОММУНИКАЦИОННЫХСИСТЕМ БЕЗ ФИЗИЧЕСКОГО ВЗАИМОДЕЙСТВИЯ ВРАЧА И ПАЦИЕНТА</a:t>
          </a:r>
          <a:endParaRPr lang="ru-RU" sz="1600" spc="0" dirty="0">
            <a:solidFill>
              <a:schemeClr val="bg1"/>
            </a:solidFill>
          </a:endParaRPr>
        </a:p>
      </dgm:t>
    </dgm:pt>
    <dgm:pt modelId="{557388AB-8438-495E-8E0F-6844A7BD7BAE}" type="parTrans" cxnId="{E2ABAEE3-66BB-49F3-AB06-7BB289E16434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ru-RU" sz="1600" spc="0"/>
        </a:p>
      </dgm:t>
    </dgm:pt>
    <dgm:pt modelId="{B746E910-45E6-49B4-B86D-0AA017BEAF6C}" type="sibTrans" cxnId="{E2ABAEE3-66BB-49F3-AB06-7BB289E16434}">
      <dgm:prSet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ru-RU" sz="1600" spc="0"/>
        </a:p>
      </dgm:t>
    </dgm:pt>
    <dgm:pt modelId="{8909F23A-7A9D-48EF-9816-E026549C00B9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spc="0" dirty="0" smtClean="0">
              <a:solidFill>
                <a:schemeClr val="bg1"/>
              </a:solidFill>
            </a:rPr>
            <a:t>СОКРАЩЕНИЕ СРОКОВ ПОСТАНОВКИ ДИАГНОЗОВ, ПРИВЛЕЧЕНИЕ СПЕЦИАЛИСТОВ УЗКОГО ПРОФИЛЯ</a:t>
          </a:r>
          <a:endParaRPr lang="ru-RU" sz="1600" spc="0" dirty="0" smtClean="0">
            <a:solidFill>
              <a:schemeClr val="bg1"/>
            </a:solidFill>
          </a:endParaRPr>
        </a:p>
      </dgm:t>
    </dgm:pt>
    <dgm:pt modelId="{57216FD2-7153-4820-A9B1-8AF1FED03529}" type="parTrans" cxnId="{C1181FE7-2146-4E97-B55A-9DBF4905CC0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ru-RU" sz="1600" spc="0"/>
        </a:p>
      </dgm:t>
    </dgm:pt>
    <dgm:pt modelId="{60C0581E-294F-4513-AF3B-B03CEBE9294B}" type="sibTrans" cxnId="{C1181FE7-2146-4E97-B55A-9DBF4905CC0D}">
      <dgm:prSet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endParaRPr lang="ru-RU" sz="1600" spc="0"/>
        </a:p>
      </dgm:t>
    </dgm:pt>
    <dgm:pt modelId="{9BED1588-342B-465D-BFBB-6D30DF8C75D7}" type="pres">
      <dgm:prSet presAssocID="{C55AFFAA-A9DA-4EDE-8D5E-2A05B072AB4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2E7EB-F732-4E87-BD8C-CE026775A56E}" type="pres">
      <dgm:prSet presAssocID="{C55AFFAA-A9DA-4EDE-8D5E-2A05B072AB4D}" presName="dummyMaxCanvas" presStyleCnt="0">
        <dgm:presLayoutVars/>
      </dgm:prSet>
      <dgm:spPr/>
    </dgm:pt>
    <dgm:pt modelId="{F2036EE1-A783-4F5C-8AEF-3F923BD9E2C8}" type="pres">
      <dgm:prSet presAssocID="{C55AFFAA-A9DA-4EDE-8D5E-2A05B072AB4D}" presName="ThreeNodes_1" presStyleLbl="node1" presStyleIdx="0" presStyleCnt="3" custScaleX="99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2E568-BFE2-43C2-A795-77232834FEBB}" type="pres">
      <dgm:prSet presAssocID="{C55AFFAA-A9DA-4EDE-8D5E-2A05B072AB4D}" presName="ThreeNodes_2" presStyleLbl="node1" presStyleIdx="1" presStyleCnt="3" custLinFactNeighborX="58" custLinFactNeighborY="-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9E356-86C1-4B4C-B5DF-30816A048DB8}" type="pres">
      <dgm:prSet presAssocID="{C55AFFAA-A9DA-4EDE-8D5E-2A05B072AB4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D623A-C66F-4751-8DD7-95135C2F7688}" type="pres">
      <dgm:prSet presAssocID="{C55AFFAA-A9DA-4EDE-8D5E-2A05B072AB4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C8C80-E92B-4202-A88F-3FF40AE17C78}" type="pres">
      <dgm:prSet presAssocID="{C55AFFAA-A9DA-4EDE-8D5E-2A05B072AB4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47895-67AA-4717-AF05-8DD264B62A86}" type="pres">
      <dgm:prSet presAssocID="{C55AFFAA-A9DA-4EDE-8D5E-2A05B072AB4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34ACB-D1DE-446D-8F6D-3F2E571986D2}" type="pres">
      <dgm:prSet presAssocID="{C55AFFAA-A9DA-4EDE-8D5E-2A05B072AB4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80D04-5897-4B28-B922-E096781A726F}" type="pres">
      <dgm:prSet presAssocID="{C55AFFAA-A9DA-4EDE-8D5E-2A05B072AB4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70DE61-7306-4438-A340-39FE93D469CA}" type="presOf" srcId="{4B9ACE18-7C08-47FD-B7DB-EE08A7CC48F1}" destId="{F2036EE1-A783-4F5C-8AEF-3F923BD9E2C8}" srcOrd="0" destOrd="0" presId="urn:microsoft.com/office/officeart/2005/8/layout/vProcess5"/>
    <dgm:cxn modelId="{E2ABAEE3-66BB-49F3-AB06-7BB289E16434}" srcId="{C55AFFAA-A9DA-4EDE-8D5E-2A05B072AB4D}" destId="{AE31466E-C93C-4E3A-B256-BB0178F518FD}" srcOrd="1" destOrd="0" parTransId="{557388AB-8438-495E-8E0F-6844A7BD7BAE}" sibTransId="{B746E910-45E6-49B4-B86D-0AA017BEAF6C}"/>
    <dgm:cxn modelId="{97DD103B-E2EE-4410-9DDA-BD806160FFA2}" type="presOf" srcId="{AE31466E-C93C-4E3A-B256-BB0178F518FD}" destId="{E182E568-BFE2-43C2-A795-77232834FEBB}" srcOrd="0" destOrd="0" presId="urn:microsoft.com/office/officeart/2005/8/layout/vProcess5"/>
    <dgm:cxn modelId="{89092210-10D9-486E-90F4-50B99B07C056}" type="presOf" srcId="{47CC07ED-1742-44C4-A026-F1F01C610332}" destId="{494D623A-C66F-4751-8DD7-95135C2F7688}" srcOrd="0" destOrd="0" presId="urn:microsoft.com/office/officeart/2005/8/layout/vProcess5"/>
    <dgm:cxn modelId="{A3210C02-FBBF-4205-ACE4-12587882A182}" type="presOf" srcId="{C55AFFAA-A9DA-4EDE-8D5E-2A05B072AB4D}" destId="{9BED1588-342B-465D-BFBB-6D30DF8C75D7}" srcOrd="0" destOrd="0" presId="urn:microsoft.com/office/officeart/2005/8/layout/vProcess5"/>
    <dgm:cxn modelId="{C1181FE7-2146-4E97-B55A-9DBF4905CC0D}" srcId="{C55AFFAA-A9DA-4EDE-8D5E-2A05B072AB4D}" destId="{8909F23A-7A9D-48EF-9816-E026549C00B9}" srcOrd="2" destOrd="0" parTransId="{57216FD2-7153-4820-A9B1-8AF1FED03529}" sibTransId="{60C0581E-294F-4513-AF3B-B03CEBE9294B}"/>
    <dgm:cxn modelId="{1F34C0E1-3A74-4278-8CFD-D84FDB0732B3}" type="presOf" srcId="{AE31466E-C93C-4E3A-B256-BB0178F518FD}" destId="{B3F34ACB-D1DE-446D-8F6D-3F2E571986D2}" srcOrd="1" destOrd="0" presId="urn:microsoft.com/office/officeart/2005/8/layout/vProcess5"/>
    <dgm:cxn modelId="{14291840-5663-4360-B729-66BA71233DE1}" type="presOf" srcId="{B746E910-45E6-49B4-B86D-0AA017BEAF6C}" destId="{D24C8C80-E92B-4202-A88F-3FF40AE17C78}" srcOrd="0" destOrd="0" presId="urn:microsoft.com/office/officeart/2005/8/layout/vProcess5"/>
    <dgm:cxn modelId="{13ECC536-E8AE-4568-83F6-A84528FA7764}" type="presOf" srcId="{8909F23A-7A9D-48EF-9816-E026549C00B9}" destId="{7FB9E356-86C1-4B4C-B5DF-30816A048DB8}" srcOrd="0" destOrd="0" presId="urn:microsoft.com/office/officeart/2005/8/layout/vProcess5"/>
    <dgm:cxn modelId="{F20A9D5D-F450-482B-A1F1-39629006688C}" srcId="{C55AFFAA-A9DA-4EDE-8D5E-2A05B072AB4D}" destId="{4B9ACE18-7C08-47FD-B7DB-EE08A7CC48F1}" srcOrd="0" destOrd="0" parTransId="{1760186C-E2A9-4AE7-99C4-F9F4CFA3BD5E}" sibTransId="{47CC07ED-1742-44C4-A026-F1F01C610332}"/>
    <dgm:cxn modelId="{4833806C-F068-4210-B130-A8F862C23A71}" type="presOf" srcId="{8909F23A-7A9D-48EF-9816-E026549C00B9}" destId="{E5B80D04-5897-4B28-B922-E096781A726F}" srcOrd="1" destOrd="0" presId="urn:microsoft.com/office/officeart/2005/8/layout/vProcess5"/>
    <dgm:cxn modelId="{57158A44-2623-4FD6-8BA3-7FE183491640}" type="presOf" srcId="{4B9ACE18-7C08-47FD-B7DB-EE08A7CC48F1}" destId="{FB247895-67AA-4717-AF05-8DD264B62A86}" srcOrd="1" destOrd="0" presId="urn:microsoft.com/office/officeart/2005/8/layout/vProcess5"/>
    <dgm:cxn modelId="{EB801EAB-85B1-4845-80F7-7490D3730E7C}" type="presParOf" srcId="{9BED1588-342B-465D-BFBB-6D30DF8C75D7}" destId="{6E82E7EB-F732-4E87-BD8C-CE026775A56E}" srcOrd="0" destOrd="0" presId="urn:microsoft.com/office/officeart/2005/8/layout/vProcess5"/>
    <dgm:cxn modelId="{7A15A610-CE22-49A5-924D-F37A7DD36558}" type="presParOf" srcId="{9BED1588-342B-465D-BFBB-6D30DF8C75D7}" destId="{F2036EE1-A783-4F5C-8AEF-3F923BD9E2C8}" srcOrd="1" destOrd="0" presId="urn:microsoft.com/office/officeart/2005/8/layout/vProcess5"/>
    <dgm:cxn modelId="{480ACD02-801B-4564-9C7A-794D76FF0271}" type="presParOf" srcId="{9BED1588-342B-465D-BFBB-6D30DF8C75D7}" destId="{E182E568-BFE2-43C2-A795-77232834FEBB}" srcOrd="2" destOrd="0" presId="urn:microsoft.com/office/officeart/2005/8/layout/vProcess5"/>
    <dgm:cxn modelId="{71431959-115A-4822-93E9-8471603B3567}" type="presParOf" srcId="{9BED1588-342B-465D-BFBB-6D30DF8C75D7}" destId="{7FB9E356-86C1-4B4C-B5DF-30816A048DB8}" srcOrd="3" destOrd="0" presId="urn:microsoft.com/office/officeart/2005/8/layout/vProcess5"/>
    <dgm:cxn modelId="{64AFFDD7-CBF1-4372-B914-F85D1FD56E2E}" type="presParOf" srcId="{9BED1588-342B-465D-BFBB-6D30DF8C75D7}" destId="{494D623A-C66F-4751-8DD7-95135C2F7688}" srcOrd="4" destOrd="0" presId="urn:microsoft.com/office/officeart/2005/8/layout/vProcess5"/>
    <dgm:cxn modelId="{0E19A1D3-7E12-4E8C-8F4F-B2BE7457A668}" type="presParOf" srcId="{9BED1588-342B-465D-BFBB-6D30DF8C75D7}" destId="{D24C8C80-E92B-4202-A88F-3FF40AE17C78}" srcOrd="5" destOrd="0" presId="urn:microsoft.com/office/officeart/2005/8/layout/vProcess5"/>
    <dgm:cxn modelId="{62EFCBB1-4382-4A88-B442-CC96FC6C86BC}" type="presParOf" srcId="{9BED1588-342B-465D-BFBB-6D30DF8C75D7}" destId="{FB247895-67AA-4717-AF05-8DD264B62A86}" srcOrd="6" destOrd="0" presId="urn:microsoft.com/office/officeart/2005/8/layout/vProcess5"/>
    <dgm:cxn modelId="{88DA8723-E628-4C41-8296-740CEDA2F543}" type="presParOf" srcId="{9BED1588-342B-465D-BFBB-6D30DF8C75D7}" destId="{B3F34ACB-D1DE-446D-8F6D-3F2E571986D2}" srcOrd="7" destOrd="0" presId="urn:microsoft.com/office/officeart/2005/8/layout/vProcess5"/>
    <dgm:cxn modelId="{240B4E28-20DB-41C9-BE24-38BCF717DFCE}" type="presParOf" srcId="{9BED1588-342B-465D-BFBB-6D30DF8C75D7}" destId="{E5B80D04-5897-4B28-B922-E096781A726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D9C3-6943-4715-9AAE-72A9B6A30253}">
      <dsp:nvSpPr>
        <dsp:cNvPr id="0" name=""/>
        <dsp:cNvSpPr/>
      </dsp:nvSpPr>
      <dsp:spPr>
        <a:xfrm>
          <a:off x="0" y="1584"/>
          <a:ext cx="9144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66AC7-DD21-4765-8928-A42DD0B6CCB7}">
      <dsp:nvSpPr>
        <dsp:cNvPr id="0" name=""/>
        <dsp:cNvSpPr/>
      </dsp:nvSpPr>
      <dsp:spPr>
        <a:xfrm>
          <a:off x="0" y="1584"/>
          <a:ext cx="1119317" cy="324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Необходимо</a:t>
          </a:r>
          <a:endParaRPr lang="ru-RU" sz="2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0" y="1584"/>
        <a:ext cx="1119317" cy="3240940"/>
      </dsp:txXfrm>
    </dsp:sp>
    <dsp:sp modelId="{3164B080-61E2-48C4-B221-F958F6F98FDA}">
      <dsp:nvSpPr>
        <dsp:cNvPr id="0" name=""/>
        <dsp:cNvSpPr/>
      </dsp:nvSpPr>
      <dsp:spPr>
        <a:xfrm>
          <a:off x="1256477" y="39682"/>
          <a:ext cx="7178040" cy="761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ts val="14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/>
            <a:t>проведение экспертного семинара для сотрудников СУ СК России по Пермскому краю, сотрудников ГУ ФСИН России с приглашением психологов по Пермскому краю по вопросу качества взаимодействия при проведении расследования фактов суицидов и суицидальных попыток</a:t>
          </a:r>
          <a:endParaRPr lang="ru-RU" sz="1300" kern="1200" dirty="0"/>
        </a:p>
      </dsp:txBody>
      <dsp:txXfrm>
        <a:off x="1256477" y="39682"/>
        <a:ext cx="7178040" cy="761969"/>
      </dsp:txXfrm>
    </dsp:sp>
    <dsp:sp modelId="{48D6FE56-C5CF-434C-90E9-CF166E1510B2}">
      <dsp:nvSpPr>
        <dsp:cNvPr id="0" name=""/>
        <dsp:cNvSpPr/>
      </dsp:nvSpPr>
      <dsp:spPr>
        <a:xfrm>
          <a:off x="1119317" y="801651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6561B-FCD6-4AA7-890A-3622CAF00BB0}">
      <dsp:nvSpPr>
        <dsp:cNvPr id="0" name=""/>
        <dsp:cNvSpPr/>
      </dsp:nvSpPr>
      <dsp:spPr>
        <a:xfrm>
          <a:off x="1256477" y="839750"/>
          <a:ext cx="7178040" cy="761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ts val="144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следственным органам уделять внимание тщательному проведению первоначальных следственных действий, особенно фиксации всех следов в ходе осмотра места происшествия,  принять меры для опроса максимального числа лиц, которым может быть что-либо известно об обстоятельствах и причинах, о поведении и информации</a:t>
          </a:r>
          <a:endParaRPr lang="ru-RU" sz="1300" kern="1200" dirty="0"/>
        </a:p>
      </dsp:txBody>
      <dsp:txXfrm>
        <a:off x="1256477" y="839750"/>
        <a:ext cx="7178040" cy="761969"/>
      </dsp:txXfrm>
    </dsp:sp>
    <dsp:sp modelId="{767B924C-655E-4900-85F3-F5FF1C052752}">
      <dsp:nvSpPr>
        <dsp:cNvPr id="0" name=""/>
        <dsp:cNvSpPr/>
      </dsp:nvSpPr>
      <dsp:spPr>
        <a:xfrm>
          <a:off x="1119317" y="1601719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E72D2-E59D-4B4C-8113-BC3AB7469A2C}">
      <dsp:nvSpPr>
        <dsp:cNvPr id="0" name=""/>
        <dsp:cNvSpPr/>
      </dsp:nvSpPr>
      <dsp:spPr>
        <a:xfrm>
          <a:off x="1256477" y="1639817"/>
          <a:ext cx="7178040" cy="761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/>
            <a:t>проведение психологическими службами профилактической работы, направленной на ослабление действия факторов, способствующих возникновению и укреплению суицидальных намерений </a:t>
          </a:r>
          <a:endParaRPr lang="ru-RU" sz="1300" kern="1200" dirty="0"/>
        </a:p>
      </dsp:txBody>
      <dsp:txXfrm>
        <a:off x="1256477" y="1639817"/>
        <a:ext cx="7178040" cy="761969"/>
      </dsp:txXfrm>
    </dsp:sp>
    <dsp:sp modelId="{3A6779D3-8825-414A-9E9E-9D87A5977996}">
      <dsp:nvSpPr>
        <dsp:cNvPr id="0" name=""/>
        <dsp:cNvSpPr/>
      </dsp:nvSpPr>
      <dsp:spPr>
        <a:xfrm>
          <a:off x="1119317" y="2401787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FF1DE-764A-47AC-ADF3-B461E18E0B3B}">
      <dsp:nvSpPr>
        <dsp:cNvPr id="0" name=""/>
        <dsp:cNvSpPr/>
      </dsp:nvSpPr>
      <dsp:spPr>
        <a:xfrm>
          <a:off x="1256477" y="2439885"/>
          <a:ext cx="7178040" cy="761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Повышение внимания со стороны сотрудников всех служб учреждений при работе </a:t>
          </a:r>
          <a:r>
            <a:rPr lang="ru-RU" sz="1300" kern="1200" dirty="0" smtClean="0"/>
            <a:t>с осужденными</a:t>
          </a:r>
          <a:endParaRPr lang="ru-RU" sz="1300" kern="1200" dirty="0"/>
        </a:p>
      </dsp:txBody>
      <dsp:txXfrm>
        <a:off x="1256477" y="2439885"/>
        <a:ext cx="7178040" cy="761969"/>
      </dsp:txXfrm>
    </dsp:sp>
    <dsp:sp modelId="{0F8B2F2E-68BC-456F-B6D5-AC543B39E59F}">
      <dsp:nvSpPr>
        <dsp:cNvPr id="0" name=""/>
        <dsp:cNvSpPr/>
      </dsp:nvSpPr>
      <dsp:spPr>
        <a:xfrm>
          <a:off x="1119317" y="3201854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E7CC7-E5B0-4FD0-BEB3-28304345CDE0}">
      <dsp:nvSpPr>
        <dsp:cNvPr id="0" name=""/>
        <dsp:cNvSpPr/>
      </dsp:nvSpPr>
      <dsp:spPr>
        <a:xfrm>
          <a:off x="-3110053" y="-478757"/>
          <a:ext cx="3709595" cy="3709595"/>
        </a:xfrm>
        <a:prstGeom prst="blockArc">
          <a:avLst>
            <a:gd name="adj1" fmla="val 18900000"/>
            <a:gd name="adj2" fmla="val 2700000"/>
            <a:gd name="adj3" fmla="val 582"/>
          </a:avLst>
        </a:pr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2ECFD-936C-461F-814F-16F931547CAC}">
      <dsp:nvSpPr>
        <dsp:cNvPr id="0" name=""/>
        <dsp:cNvSpPr/>
      </dsp:nvSpPr>
      <dsp:spPr>
        <a:xfrm>
          <a:off x="385501" y="275208"/>
          <a:ext cx="8722125" cy="550416"/>
        </a:xfrm>
        <a:prstGeom prst="rect">
          <a:avLst/>
        </a:prstGeom>
        <a:solidFill>
          <a:schemeClr val="accent1">
            <a:lumMod val="85000"/>
          </a:schemeClr>
        </a:soli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8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Отсутствие медицинской помощи со стороны узких специалистов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85501" y="275208"/>
        <a:ext cx="8722125" cy="550416"/>
      </dsp:txXfrm>
    </dsp:sp>
    <dsp:sp modelId="{1DE4845D-116D-4069-BF61-C47FEF7624B6}">
      <dsp:nvSpPr>
        <dsp:cNvPr id="0" name=""/>
        <dsp:cNvSpPr/>
      </dsp:nvSpPr>
      <dsp:spPr>
        <a:xfrm>
          <a:off x="41491" y="206406"/>
          <a:ext cx="688020" cy="688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83EA64-5078-4DC6-8214-6E26D592C207}">
      <dsp:nvSpPr>
        <dsp:cNvPr id="0" name=""/>
        <dsp:cNvSpPr/>
      </dsp:nvSpPr>
      <dsp:spPr>
        <a:xfrm>
          <a:off x="585577" y="1100832"/>
          <a:ext cx="8522049" cy="55041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8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Длительное </a:t>
          </a:r>
          <a:r>
            <a:rPr lang="ru-RU" sz="2000" kern="1200" dirty="0" err="1" smtClean="0"/>
            <a:t>этапирование</a:t>
          </a:r>
          <a:r>
            <a:rPr lang="ru-RU" sz="2000" kern="1200" dirty="0" smtClean="0"/>
            <a:t> для прохождения лечения в специализированных учреждениях</a:t>
          </a:r>
          <a:endParaRPr lang="ru-RU" sz="2000" kern="1200" dirty="0"/>
        </a:p>
      </dsp:txBody>
      <dsp:txXfrm>
        <a:off x="585577" y="1100832"/>
        <a:ext cx="8522049" cy="550416"/>
      </dsp:txXfrm>
    </dsp:sp>
    <dsp:sp modelId="{BBE41154-AD0E-4E9A-A8BC-A927A6C95A33}">
      <dsp:nvSpPr>
        <dsp:cNvPr id="0" name=""/>
        <dsp:cNvSpPr/>
      </dsp:nvSpPr>
      <dsp:spPr>
        <a:xfrm>
          <a:off x="241567" y="1032030"/>
          <a:ext cx="688020" cy="688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CEDD3B-13D6-4615-B124-A8A3AFE3F452}">
      <dsp:nvSpPr>
        <dsp:cNvPr id="0" name=""/>
        <dsp:cNvSpPr/>
      </dsp:nvSpPr>
      <dsp:spPr>
        <a:xfrm>
          <a:off x="385501" y="1926456"/>
          <a:ext cx="8722125" cy="5504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8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Квалифицированная медицинская помощь, особенно психиатрическая</a:t>
          </a:r>
          <a:endParaRPr lang="ru-RU" sz="2000" kern="1200" dirty="0"/>
        </a:p>
      </dsp:txBody>
      <dsp:txXfrm>
        <a:off x="385501" y="1926456"/>
        <a:ext cx="8722125" cy="550416"/>
      </dsp:txXfrm>
    </dsp:sp>
    <dsp:sp modelId="{162B5F4D-B29F-40E2-AC24-3E1DC40BFD80}">
      <dsp:nvSpPr>
        <dsp:cNvPr id="0" name=""/>
        <dsp:cNvSpPr/>
      </dsp:nvSpPr>
      <dsp:spPr>
        <a:xfrm>
          <a:off x="41491" y="1857654"/>
          <a:ext cx="688020" cy="688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36EE1-A783-4F5C-8AEF-3F923BD9E2C8}">
      <dsp:nvSpPr>
        <dsp:cNvPr id="0" name=""/>
        <dsp:cNvSpPr/>
      </dsp:nvSpPr>
      <dsp:spPr>
        <a:xfrm>
          <a:off x="6944" y="0"/>
          <a:ext cx="7575754" cy="6833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spc="0" dirty="0" smtClean="0">
              <a:solidFill>
                <a:schemeClr val="tx1"/>
              </a:solidFill>
            </a:rPr>
            <a:t>С</a:t>
          </a:r>
          <a:r>
            <a:rPr lang="bg-BG" sz="1600" kern="1200" spc="0" dirty="0" smtClean="0">
              <a:solidFill>
                <a:schemeClr val="tx1"/>
              </a:solidFill>
            </a:rPr>
            <a:t>ОЗДАНИЕ И ВНЕДРЕНИЕ В ИСПРАВИТЕЛЬНЫХ УЧРЕЖДЕНИЯХ И СЛЕДСТВЕННЫХ ИЗОЛЯТОРАХ ТЕЛЕМЕДИЦИНЫ</a:t>
          </a:r>
          <a:endParaRPr lang="ru-RU" sz="1600" kern="1200" spc="0" dirty="0">
            <a:solidFill>
              <a:schemeClr val="tx1"/>
            </a:solidFill>
          </a:endParaRPr>
        </a:p>
      </dsp:txBody>
      <dsp:txXfrm>
        <a:off x="26960" y="20016"/>
        <a:ext cx="6839607" cy="643349"/>
      </dsp:txXfrm>
    </dsp:sp>
    <dsp:sp modelId="{E182E568-BFE2-43C2-A795-77232834FEBB}">
      <dsp:nvSpPr>
        <dsp:cNvPr id="0" name=""/>
        <dsp:cNvSpPr/>
      </dsp:nvSpPr>
      <dsp:spPr>
        <a:xfrm>
          <a:off x="674076" y="792091"/>
          <a:ext cx="7589643" cy="683381"/>
        </a:xfrm>
        <a:prstGeom prst="roundRect">
          <a:avLst>
            <a:gd name="adj" fmla="val 10000"/>
          </a:avLst>
        </a:prstGeom>
        <a:solidFill>
          <a:schemeClr val="accent5">
            <a:hueOff val="655329"/>
            <a:satOff val="-4403"/>
            <a:lumOff val="-1411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600" kern="1200" spc="0" dirty="0" smtClean="0">
              <a:solidFill>
                <a:schemeClr val="bg1"/>
              </a:solidFill>
            </a:rPr>
            <a:t>ИСПОЛЬЗОВАНИЕ ИНТЕРАКТИВНЫХ(АУДИО- И ВИДЕО-) КОММУНИКАЦИОННЫХСИСТЕМ БЕЗ ФИЗИЧЕСКОГО ВЗАИМОДЕЙСТВИЯ ВРАЧА И ПАЦИЕНТА</a:t>
          </a:r>
          <a:endParaRPr lang="ru-RU" sz="1600" kern="1200" spc="0" dirty="0">
            <a:solidFill>
              <a:schemeClr val="bg1"/>
            </a:solidFill>
          </a:endParaRPr>
        </a:p>
      </dsp:txBody>
      <dsp:txXfrm>
        <a:off x="694092" y="812107"/>
        <a:ext cx="6435738" cy="643349"/>
      </dsp:txXfrm>
    </dsp:sp>
    <dsp:sp modelId="{7FB9E356-86C1-4B4C-B5DF-30816A048DB8}">
      <dsp:nvSpPr>
        <dsp:cNvPr id="0" name=""/>
        <dsp:cNvSpPr/>
      </dsp:nvSpPr>
      <dsp:spPr>
        <a:xfrm>
          <a:off x="1339348" y="1594556"/>
          <a:ext cx="7589643" cy="683381"/>
        </a:xfrm>
        <a:prstGeom prst="roundRect">
          <a:avLst>
            <a:gd name="adj" fmla="val 10000"/>
          </a:avLst>
        </a:prstGeom>
        <a:solidFill>
          <a:schemeClr val="accent5">
            <a:hueOff val="1310657"/>
            <a:satOff val="-8805"/>
            <a:lumOff val="-2823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kern="1200" spc="0" dirty="0" smtClean="0">
              <a:solidFill>
                <a:schemeClr val="bg1"/>
              </a:solidFill>
            </a:rPr>
            <a:t>СОКРАЩЕНИЕ СРОКОВ ПОСТАНОВКИ ДИАГНОЗОВ, ПРИВЛЕЧЕНИЕ СПЕЦИАЛИСТОВ УЗКОГО ПРОФИЛЯ</a:t>
          </a:r>
          <a:endParaRPr lang="ru-RU" sz="1600" kern="1200" spc="0" dirty="0" smtClean="0">
            <a:solidFill>
              <a:schemeClr val="bg1"/>
            </a:solidFill>
          </a:endParaRPr>
        </a:p>
      </dsp:txBody>
      <dsp:txXfrm>
        <a:off x="1359364" y="1614572"/>
        <a:ext cx="6435738" cy="643349"/>
      </dsp:txXfrm>
    </dsp:sp>
    <dsp:sp modelId="{494D623A-C66F-4751-8DD7-95135C2F7688}">
      <dsp:nvSpPr>
        <dsp:cNvPr id="0" name=""/>
        <dsp:cNvSpPr/>
      </dsp:nvSpPr>
      <dsp:spPr>
        <a:xfrm>
          <a:off x="7145445" y="518230"/>
          <a:ext cx="444197" cy="4441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spc="0"/>
        </a:p>
      </dsp:txBody>
      <dsp:txXfrm>
        <a:off x="7245389" y="518230"/>
        <a:ext cx="244309" cy="334258"/>
      </dsp:txXfrm>
    </dsp:sp>
    <dsp:sp modelId="{D24C8C80-E92B-4202-A88F-3FF40AE17C78}">
      <dsp:nvSpPr>
        <dsp:cNvPr id="0" name=""/>
        <dsp:cNvSpPr/>
      </dsp:nvSpPr>
      <dsp:spPr>
        <a:xfrm>
          <a:off x="7815119" y="1310953"/>
          <a:ext cx="444197" cy="4441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447984"/>
            <a:satOff val="-32160"/>
            <a:lumOff val="-5745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spc="0"/>
        </a:p>
      </dsp:txBody>
      <dsp:txXfrm>
        <a:off x="7915063" y="1310953"/>
        <a:ext cx="244309" cy="334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0B2D0-BE2B-46A9-A211-FCCF4246EB93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7FAC-619F-448F-95FC-57FAB3D23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1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7FAC-619F-448F-95FC-57FAB3D23AE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50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4/3/2018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5" y="5951816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42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3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75729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5" y="675729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7" y="5956142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4/3/2018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5" y="5951816"/>
            <a:ext cx="5922209" cy="365125"/>
          </a:xfrm>
        </p:spPr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3" y="5956142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7" y="2180501"/>
            <a:ext cx="8272211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7" y="5956142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9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7" y="3043915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7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4/3/2018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7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4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6" y="2250897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4" y="2250897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3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8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9" y="5262301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4/3/2018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6" y="5260132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6" y="5956142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 defTabSz="457200"/>
              <a:t>4/3/2018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5" y="5951816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7" y="5956142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40619D"/>
                </a:solidFill>
              </a:rPr>
              <a:pPr defTabSz="457200"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14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chart" Target="../charts/chart1.xml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4.png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0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0"/>
            <a:ext cx="2884920" cy="53636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6190" y="56612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ПРАВАМ ЧЕЛОВЕКА В ПЕРМСКОМ КРАЕ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636912"/>
            <a:ext cx="9144000" cy="174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rgbClr val="2F4875">
                        <a:tint val="90000"/>
                        <a:satMod val="120000"/>
                      </a:srgbClr>
                    </a:gs>
                    <a:gs pos="25000">
                      <a:srgbClr val="2F4875">
                        <a:tint val="93000"/>
                        <a:satMod val="120000"/>
                      </a:srgbClr>
                    </a:gs>
                    <a:gs pos="50000">
                      <a:srgbClr val="2F4875">
                        <a:shade val="89000"/>
                        <a:satMod val="110000"/>
                      </a:srgbClr>
                    </a:gs>
                    <a:gs pos="75000">
                      <a:srgbClr val="2F4875">
                        <a:tint val="93000"/>
                        <a:satMod val="120000"/>
                      </a:srgbClr>
                    </a:gs>
                    <a:gs pos="100000">
                      <a:srgbClr val="2F487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АКТУАЛЬНЫЕ ПРОБЛЕМЫ В ДЕЯТЕЛЬНОСТИ УЧРЕЖДЕНИЙ ПЕНИТЕНЦИАРНОЙ СИСТЕМЫ, РАСПОЛОЖЕННЫХ НА ТЕРРИТОРИИ ПЕРМСКОГО КРАЯ, ВЫЯВЛЕННЫЕ УПОЛНОМОЧЕННЫМ ПО ПРАВАМ ЧЕЛОВЕКА В ПЕРМСКОМ КРАЕ В 2017 ГОДУ</a:t>
            </a:r>
            <a:endParaRPr lang="ru-RU" sz="2800" b="1" dirty="0">
              <a:ln w="11430"/>
              <a:gradFill>
                <a:gsLst>
                  <a:gs pos="0">
                    <a:srgbClr val="2F4875">
                      <a:tint val="90000"/>
                      <a:satMod val="120000"/>
                    </a:srgbClr>
                  </a:gs>
                  <a:gs pos="25000">
                    <a:srgbClr val="2F4875">
                      <a:tint val="93000"/>
                      <a:satMod val="120000"/>
                    </a:srgbClr>
                  </a:gs>
                  <a:gs pos="50000">
                    <a:srgbClr val="2F4875">
                      <a:shade val="89000"/>
                      <a:satMod val="110000"/>
                    </a:srgbClr>
                  </a:gs>
                  <a:gs pos="75000">
                    <a:srgbClr val="2F4875">
                      <a:tint val="93000"/>
                      <a:satMod val="120000"/>
                    </a:srgbClr>
                  </a:gs>
                  <a:gs pos="100000">
                    <a:srgbClr val="2F4875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5961"/>
            <a:ext cx="1232776" cy="67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6" y="116629"/>
            <a:ext cx="486742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3"/>
          <p:cNvSpPr txBox="1">
            <a:spLocks/>
          </p:cNvSpPr>
          <p:nvPr/>
        </p:nvSpPr>
        <p:spPr bwMode="auto">
          <a:xfrm>
            <a:off x="3203848" y="66373"/>
            <a:ext cx="561662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8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6322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СУИЦИДЫ СРЕДИ 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ОСУЖДЕННЫХ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УЧРЕЖДЕНИЯХ ГУФСИН ПЕРМСКОГО КРАЯ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66373"/>
            <a:ext cx="561662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" y="2348880"/>
            <a:ext cx="9143999" cy="12241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причина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dirty="0"/>
              <a:t>проблемы семейного характера, информация негативного содержания, поступившая от близких родственников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Возбуждено 1 уголовное дело </a:t>
            </a:r>
            <a:r>
              <a:rPr lang="ru-RU" dirty="0" smtClean="0"/>
              <a:t>по факту смерти осужденного в ФКУ ИК-37 </a:t>
            </a:r>
            <a:endParaRPr lang="ru-RU" dirty="0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051251"/>
              </p:ext>
            </p:extLst>
          </p:nvPr>
        </p:nvGraphicFramePr>
        <p:xfrm>
          <a:off x="0" y="1196752"/>
          <a:ext cx="914400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1907" y="3645024"/>
            <a:ext cx="914399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6391998"/>
              </p:ext>
            </p:extLst>
          </p:nvPr>
        </p:nvGraphicFramePr>
        <p:xfrm>
          <a:off x="0" y="3613891"/>
          <a:ext cx="9144000" cy="324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594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6322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ОБЕСПЕЧЕНИЕ ПРАВА НА ОХРАНУ ЗДОРОВЬЯ И МЕДИЦИНСКУЮ ПОМОЩЬ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66372"/>
            <a:ext cx="5616624" cy="39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Объект 2"/>
          <p:cNvSpPr txBox="1">
            <a:spLocks/>
          </p:cNvSpPr>
          <p:nvPr/>
        </p:nvSpPr>
        <p:spPr>
          <a:xfrm>
            <a:off x="1907" y="3645024"/>
            <a:ext cx="914399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753749"/>
              </p:ext>
            </p:extLst>
          </p:nvPr>
        </p:nvGraphicFramePr>
        <p:xfrm>
          <a:off x="0" y="1513892"/>
          <a:ext cx="4572000" cy="1555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399515"/>
              </p:ext>
            </p:extLst>
          </p:nvPr>
        </p:nvGraphicFramePr>
        <p:xfrm>
          <a:off x="4564151" y="1556792"/>
          <a:ext cx="457200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953647"/>
              </p:ext>
            </p:extLst>
          </p:nvPr>
        </p:nvGraphicFramePr>
        <p:xfrm>
          <a:off x="1907" y="3118656"/>
          <a:ext cx="4426077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81739"/>
              </p:ext>
            </p:extLst>
          </p:nvPr>
        </p:nvGraphicFramePr>
        <p:xfrm>
          <a:off x="4567524" y="3140968"/>
          <a:ext cx="457200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702449"/>
              </p:ext>
            </p:extLst>
          </p:nvPr>
        </p:nvGraphicFramePr>
        <p:xfrm>
          <a:off x="4572000" y="4869160"/>
          <a:ext cx="4572000" cy="188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0045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6322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ОБЕСПЕЧЕНИЕ ПРАВА НА ОХРАНУ ЗДОРОВЬЯ И МЕДИЦИНСКУЮ ПОМОЩЬ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66372"/>
            <a:ext cx="5616624" cy="39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Объект 2"/>
          <p:cNvSpPr txBox="1">
            <a:spLocks/>
          </p:cNvSpPr>
          <p:nvPr/>
        </p:nvSpPr>
        <p:spPr>
          <a:xfrm>
            <a:off x="1907" y="3645024"/>
            <a:ext cx="914399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17023806"/>
              </p:ext>
            </p:extLst>
          </p:nvPr>
        </p:nvGraphicFramePr>
        <p:xfrm>
          <a:off x="1907" y="1397000"/>
          <a:ext cx="9142093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30184406"/>
              </p:ext>
            </p:extLst>
          </p:nvPr>
        </p:nvGraphicFramePr>
        <p:xfrm>
          <a:off x="107504" y="4581128"/>
          <a:ext cx="8928992" cy="227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1907" y="4041068"/>
            <a:ext cx="9143999" cy="43204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УДАЛОСЬ ПРОДВИНУТЬ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4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72952"/>
            <a:ext cx="9144000" cy="66322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ОСВОБОЖДЕНИЕ ОСУЖДЕННЫХ </a:t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СВЯЗИ С ТЯЖЕЛОЙ БОЛЕЗНЬЮ 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66372"/>
            <a:ext cx="5616624" cy="39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Объект 2"/>
          <p:cNvSpPr txBox="1">
            <a:spLocks/>
          </p:cNvSpPr>
          <p:nvPr/>
        </p:nvSpPr>
        <p:spPr>
          <a:xfrm>
            <a:off x="1907" y="4365104"/>
            <a:ext cx="914399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усилить </a:t>
            </a:r>
            <a:r>
              <a:rPr lang="ru-RU" sz="2800" dirty="0"/>
              <a:t>контроль за соблюдением сроков проведения медицинского освидетельствования и оформления документов в суд для освобождения лиц, страдающих тяжелым заболеванием, препятствующим отбыванию </a:t>
            </a:r>
            <a:r>
              <a:rPr lang="ru-RU" sz="2800" dirty="0" smtClean="0"/>
              <a:t>наказания</a:t>
            </a:r>
            <a:endParaRPr lang="ru-RU" sz="2800" dirty="0"/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1907" y="3717032"/>
            <a:ext cx="9143999" cy="43204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НЕОБХОДИМО: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0" y="1628800"/>
            <a:ext cx="9143999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В 2017 году судами Пермского края рассмотрено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 материалов</a:t>
            </a:r>
            <a:r>
              <a:rPr lang="ru-RU" sz="2400" dirty="0" smtClean="0"/>
              <a:t>, из них: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</a:t>
            </a:r>
            <a:r>
              <a:rPr lang="ru-RU" sz="2400" dirty="0" smtClean="0"/>
              <a:t> осужденных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освобождено </a:t>
            </a:r>
            <a:r>
              <a:rPr lang="ru-RU" sz="24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</a:t>
            </a:r>
            <a:r>
              <a:rPr lang="ru-RU" sz="2400" dirty="0" smtClean="0"/>
              <a:t>осужденному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отказано в освобождении.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7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72952"/>
            <a:ext cx="9144000" cy="66322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ВЫЯВЛЕННЫЕ В 2017 ГОДУ ПРОБЛЕМЫ </a:t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СФЕРЕ СОБЛЮДЕНИЯ ПРАВ ОСУЖДЕННЫХ</a:t>
            </a:r>
            <a:endParaRPr lang="ru-RU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66372"/>
            <a:ext cx="5616624" cy="39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Объект 2"/>
          <p:cNvSpPr txBox="1">
            <a:spLocks/>
          </p:cNvSpPr>
          <p:nvPr/>
        </p:nvSpPr>
        <p:spPr>
          <a:xfrm>
            <a:off x="1907" y="4365104"/>
            <a:ext cx="914399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ru-RU" sz="2800" dirty="0"/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1907" y="3356992"/>
            <a:ext cx="9143999" cy="43204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Неудовлетворительные условия содержания: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0" y="1628800"/>
            <a:ext cx="9143999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несвоевременное зачисление </a:t>
            </a:r>
            <a:r>
              <a:rPr lang="ru-RU" sz="2400" dirty="0"/>
              <a:t>денег на лицевой </a:t>
            </a:r>
            <a:r>
              <a:rPr lang="ru-RU" sz="2400" dirty="0" smtClean="0"/>
              <a:t>счет;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отказ </a:t>
            </a:r>
            <a:r>
              <a:rPr lang="ru-RU" sz="2400" dirty="0"/>
              <a:t>в приеме передач и изъятия вещей из </a:t>
            </a:r>
            <a:r>
              <a:rPr lang="ru-RU" sz="2400" dirty="0" smtClean="0"/>
              <a:t>посылок;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несвоевременная </a:t>
            </a:r>
            <a:r>
              <a:rPr lang="ru-RU" sz="2400" dirty="0"/>
              <a:t>передача посылок </a:t>
            </a:r>
            <a:r>
              <a:rPr lang="ru-RU" sz="2400" dirty="0" smtClean="0"/>
              <a:t>осужденным;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запрет </a:t>
            </a:r>
            <a:r>
              <a:rPr lang="ru-RU" sz="2400" dirty="0"/>
              <a:t>в получении посылок весом свыше 20 кг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871301"/>
              </p:ext>
            </p:extLst>
          </p:nvPr>
        </p:nvGraphicFramePr>
        <p:xfrm>
          <a:off x="1907" y="3645024"/>
          <a:ext cx="4572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189767"/>
              </p:ext>
            </p:extLst>
          </p:nvPr>
        </p:nvGraphicFramePr>
        <p:xfrm>
          <a:off x="4355976" y="3573016"/>
          <a:ext cx="4572000" cy="325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208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http://xn--80apbncz.xn--p1ai/uploadedfiles/1-022018/images/%D0%A8%D1%83%D0%BA%D1%88%D0%B8%D0%B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492896"/>
            <a:ext cx="9144001" cy="5440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2699792" y="3573016"/>
            <a:ext cx="6444209" cy="328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Адрес : </a:t>
            </a:r>
            <a:r>
              <a:rPr lang="ru-RU" sz="2400" dirty="0" smtClean="0">
                <a:solidFill>
                  <a:srgbClr val="002060"/>
                </a:solidFill>
              </a:rPr>
              <a:t>614006, город Пермь, ул. Ленина, 51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тел.: </a:t>
            </a:r>
            <a:r>
              <a:rPr lang="ru-RU" sz="2400" dirty="0" smtClean="0">
                <a:solidFill>
                  <a:srgbClr val="002060"/>
                </a:solidFill>
              </a:rPr>
              <a:t>8(342) 217-76-70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Факс: </a:t>
            </a:r>
            <a:r>
              <a:rPr lang="ru-RU" sz="2400" dirty="0" smtClean="0">
                <a:solidFill>
                  <a:srgbClr val="002060"/>
                </a:solidFill>
              </a:rPr>
              <a:t>8 (342) 235-14-57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ombudsman@uppc.permkrai.ru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сайт: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www. ombudsman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  <a:r>
              <a:rPr lang="en-US" sz="2400" dirty="0" smtClean="0">
                <a:solidFill>
                  <a:schemeClr val="accent6"/>
                </a:solidFill>
              </a:rPr>
              <a:t>perm.ru</a:t>
            </a:r>
            <a:endParaRPr lang="ru-RU" sz="2400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pic>
        <p:nvPicPr>
          <p:cNvPr id="11" name="Picture 2" descr="http://cs402428.userapi.com/v402428749/157b/7V0MIgitr1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6" y="4365105"/>
            <a:ext cx="2150745" cy="14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Текст 3"/>
          <p:cNvSpPr txBox="1">
            <a:spLocks/>
          </p:cNvSpPr>
          <p:nvPr/>
        </p:nvSpPr>
        <p:spPr bwMode="auto">
          <a:xfrm>
            <a:off x="3203848" y="66373"/>
            <a:ext cx="5616624" cy="39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20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0"/>
            <a:ext cx="2884920" cy="53636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6190" y="56612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ПРАВАМ ЧЕЛОВЕКА В ПЕРМСКОМ КРАЕ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636912"/>
            <a:ext cx="9144000" cy="174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rgbClr val="2F4875">
                        <a:tint val="90000"/>
                        <a:satMod val="120000"/>
                      </a:srgbClr>
                    </a:gs>
                    <a:gs pos="25000">
                      <a:srgbClr val="2F4875">
                        <a:tint val="93000"/>
                        <a:satMod val="120000"/>
                      </a:srgbClr>
                    </a:gs>
                    <a:gs pos="50000">
                      <a:srgbClr val="2F4875">
                        <a:shade val="89000"/>
                        <a:satMod val="110000"/>
                      </a:srgbClr>
                    </a:gs>
                    <a:gs pos="75000">
                      <a:srgbClr val="2F4875">
                        <a:tint val="93000"/>
                        <a:satMod val="120000"/>
                      </a:srgbClr>
                    </a:gs>
                    <a:gs pos="100000">
                      <a:srgbClr val="2F487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АКТУАЛЬНЫЕ ПРОБЛЕМЫ В ДЕЯТЕЛЬНОСТИ УЧРЕЖДЕНИЙ ПЕНИТЕНЦИАРНОЙ СИСТЕМЫ, РАСПОЛОЖЕННЫХ НА ТЕРРИТОРИИ ПЕРМСКОГО КРАЯ, ВЫЯВЛЕННЫЕ УПОЛНОМОЧЕННЫМ ПО ПРАВАМ ЧЕЛОВЕКА В ПЕРМСКОМ КРАЕ В 2017 ГОДУ</a:t>
            </a:r>
            <a:endParaRPr lang="ru-RU" sz="2800" b="1" dirty="0">
              <a:ln w="11430"/>
              <a:gradFill>
                <a:gsLst>
                  <a:gs pos="0">
                    <a:srgbClr val="2F4875">
                      <a:tint val="90000"/>
                      <a:satMod val="120000"/>
                    </a:srgbClr>
                  </a:gs>
                  <a:gs pos="25000">
                    <a:srgbClr val="2F4875">
                      <a:tint val="93000"/>
                      <a:satMod val="120000"/>
                    </a:srgbClr>
                  </a:gs>
                  <a:gs pos="50000">
                    <a:srgbClr val="2F4875">
                      <a:shade val="89000"/>
                      <a:satMod val="110000"/>
                    </a:srgbClr>
                  </a:gs>
                  <a:gs pos="75000">
                    <a:srgbClr val="2F4875">
                      <a:tint val="93000"/>
                      <a:satMod val="120000"/>
                    </a:srgbClr>
                  </a:gs>
                  <a:gs pos="100000">
                    <a:srgbClr val="2F4875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5961"/>
            <a:ext cx="1232776" cy="67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6" y="116629"/>
            <a:ext cx="486742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3"/>
          <p:cNvSpPr txBox="1">
            <a:spLocks/>
          </p:cNvSpPr>
          <p:nvPr/>
        </p:nvSpPr>
        <p:spPr bwMode="auto">
          <a:xfrm>
            <a:off x="3203848" y="66373"/>
            <a:ext cx="561662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МЕЖДУНАРОДНАЯ НАУЧНО-ПРАКТИЧЕСКАЯ КОНФЕРЕНЦИЯ</a:t>
            </a:r>
          </a:p>
          <a:p>
            <a:pPr algn="ctr">
              <a:lnSpc>
                <a:spcPts val="1000"/>
              </a:lnSpc>
              <a:spcBef>
                <a:spcPts val="0"/>
              </a:spcBef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«ПЕНИТЕНЦИАРНАЯ СИСТЕМА И ОБЩЕСТВО: ОПЫТ ВЗАИМОДЕЙСТВИЯ»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2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Другая 2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FFFFFF"/>
      </a:accent1>
      <a:accent2>
        <a:srgbClr val="40619D"/>
      </a:accent2>
      <a:accent3>
        <a:srgbClr val="BFBFBF"/>
      </a:accent3>
      <a:accent4>
        <a:srgbClr val="FF0000"/>
      </a:accent4>
      <a:accent5>
        <a:srgbClr val="66B1CE"/>
      </a:accent5>
      <a:accent6>
        <a:srgbClr val="2F4875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540</Words>
  <Application>Microsoft Office PowerPoint</Application>
  <PresentationFormat>Экран (4:3)</PresentationFormat>
  <Paragraphs>72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Dividend</vt:lpstr>
      <vt:lpstr>                                  </vt:lpstr>
      <vt:lpstr>СУИЦИДЫ СРЕДИ ОСУЖДЕННЫХ  В УЧРЕЖДЕНИЯХ ГУФСИН ПЕРМСКОГО КРАЯ</vt:lpstr>
      <vt:lpstr>ОБЕСПЕЧЕНИЕ ПРАВА НА ОХРАНУ ЗДОРОВЬЯ И МЕДИЦИНСКУЮ ПОМОЩЬ</vt:lpstr>
      <vt:lpstr>ОБЕСПЕЧЕНИЕ ПРАВА НА ОХРАНУ ЗДОРОВЬЯ И МЕДИЦИНСКУЮ ПОМОЩЬ</vt:lpstr>
      <vt:lpstr>ОСВОБОЖДЕНИЕ ОСУЖДЕННЫХ  В СВЯЗИ С ТЯЖЕЛОЙ БОЛЕЗНЬЮ </vt:lpstr>
      <vt:lpstr>ВЫЯВЛЕННЫЕ В 2017 ГОДУ ПРОБЛЕМЫ  В СФЕРЕ СОБЛЮДЕНИЯ ПРАВ ОСУЖДЕННЫХ</vt:lpstr>
      <vt:lpstr>Презентация PowerPoint</vt:lpstr>
      <vt:lpstr>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</dc:title>
  <dc:creator>Истомина Елена Станиславовна</dc:creator>
  <cp:lastModifiedBy>Истомина Елена Станиславовна</cp:lastModifiedBy>
  <cp:revision>117</cp:revision>
  <dcterms:created xsi:type="dcterms:W3CDTF">2018-01-15T07:36:29Z</dcterms:created>
  <dcterms:modified xsi:type="dcterms:W3CDTF">2018-04-03T08:51:01Z</dcterms:modified>
</cp:coreProperties>
</file>